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256" r:id="rId2"/>
    <p:sldId id="264" r:id="rId3"/>
    <p:sldId id="260" r:id="rId4"/>
    <p:sldId id="261" r:id="rId5"/>
    <p:sldId id="310" r:id="rId6"/>
    <p:sldId id="262" r:id="rId7"/>
    <p:sldId id="270" r:id="rId8"/>
    <p:sldId id="269" r:id="rId9"/>
    <p:sldId id="273" r:id="rId10"/>
    <p:sldId id="282" r:id="rId11"/>
    <p:sldId id="275" r:id="rId12"/>
    <p:sldId id="258" r:id="rId13"/>
    <p:sldId id="278" r:id="rId14"/>
    <p:sldId id="259" r:id="rId15"/>
    <p:sldId id="280" r:id="rId16"/>
    <p:sldId id="257" r:id="rId17"/>
    <p:sldId id="267" r:id="rId18"/>
    <p:sldId id="277" r:id="rId19"/>
    <p:sldId id="271" r:id="rId20"/>
    <p:sldId id="283" r:id="rId21"/>
    <p:sldId id="276" r:id="rId22"/>
    <p:sldId id="281" r:id="rId23"/>
    <p:sldId id="284" r:id="rId24"/>
    <p:sldId id="285" r:id="rId25"/>
    <p:sldId id="311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</p:sldIdLst>
  <p:sldSz cx="9144000" cy="6858000" type="screen4x3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1654" autoAdjust="0"/>
  </p:normalViewPr>
  <p:slideViewPr>
    <p:cSldViewPr>
      <p:cViewPr varScale="1">
        <p:scale>
          <a:sx n="100" d="100"/>
          <a:sy n="100" d="100"/>
        </p:scale>
        <p:origin x="811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017985D-4FB4-4460-A704-729F4AD882BB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E6C75D1-BD1B-4C8B-A9E1-EF8A2CC98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783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8AF8594-45EB-42EE-8B54-0A56D33CF4D9}" type="datetimeFigureOut">
              <a:rPr kumimoji="1" lang="ja-JP" altLang="en-US" smtClean="0"/>
              <a:t>2018/4/5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7F0B08B2-A0ED-4EDD-B557-AFDF1C6E4D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31720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B08B2-A0ED-4EDD-B557-AFDF1C6E4D7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217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プログラミングを楽しみながら学ぶと，キャリアアップにつながる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B08B2-A0ED-4EDD-B557-AFDF1C6E4D7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3208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この演習でやるような課題が，実際に就職試験に出題される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B08B2-A0ED-4EDD-B557-AFDF1C6E4D7B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8769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9F07B42-DAB1-44C1-BA08-C5AACBE90DFC}" type="slidenum">
              <a:rPr lang="en-US" altLang="ja-JP" smtClean="0"/>
              <a:pPr>
                <a:defRPr/>
              </a:pPr>
              <a:t>24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27007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9F07B42-DAB1-44C1-BA08-C5AACBE90DFC}" type="slidenum">
              <a:rPr lang="en-US" altLang="ja-JP" smtClean="0"/>
              <a:pPr>
                <a:defRPr/>
              </a:pPr>
              <a:t>25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51943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9F07B42-DAB1-44C1-BA08-C5AACBE90DFC}" type="slidenum">
              <a:rPr lang="en-US" altLang="ja-JP" smtClean="0"/>
              <a:pPr>
                <a:defRPr/>
              </a:pPr>
              <a:t>26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39282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9F07B42-DAB1-44C1-BA08-C5AACBE90DFC}" type="slidenum">
              <a:rPr lang="en-US" altLang="ja-JP" smtClean="0"/>
              <a:pPr>
                <a:defRPr/>
              </a:pPr>
              <a:t>39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82140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2018</a:t>
            </a:r>
            <a:r>
              <a:rPr lang="ja-JP" altLang="en-US" smtClean="0"/>
              <a:t>年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プログラミング演習</a:t>
            </a:r>
            <a:r>
              <a:rPr kumimoji="1" lang="en-US" altLang="ja-JP"/>
              <a:t>A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337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2018</a:t>
            </a:r>
            <a:r>
              <a:rPr lang="ja-JP" altLang="en-US" smtClean="0"/>
              <a:t>年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プログラミング演習</a:t>
            </a:r>
            <a:r>
              <a:rPr kumimoji="1" lang="en-US" altLang="ja-JP"/>
              <a:t>A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7955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2018</a:t>
            </a:r>
            <a:r>
              <a:rPr lang="ja-JP" altLang="en-US" smtClean="0"/>
              <a:t>年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プログラミング演習</a:t>
            </a:r>
            <a:r>
              <a:rPr kumimoji="1" lang="en-US" altLang="ja-JP"/>
              <a:t>A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3605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2018</a:t>
            </a:r>
            <a:r>
              <a:rPr lang="ja-JP" altLang="en-US" smtClean="0"/>
              <a:t>年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プログラミング演習</a:t>
            </a:r>
            <a:r>
              <a:rPr kumimoji="1" lang="en-US" altLang="ja-JP"/>
              <a:t>A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2991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2018</a:t>
            </a:r>
            <a:r>
              <a:rPr lang="ja-JP" altLang="en-US" smtClean="0"/>
              <a:t>年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プログラミング演習</a:t>
            </a:r>
            <a:r>
              <a:rPr kumimoji="1" lang="en-US" altLang="ja-JP"/>
              <a:t>A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4575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2018</a:t>
            </a:r>
            <a:r>
              <a:rPr lang="ja-JP" altLang="en-US" smtClean="0"/>
              <a:t>年</a:t>
            </a:r>
            <a:endParaRPr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プログラミング演習</a:t>
            </a:r>
            <a:r>
              <a:rPr kumimoji="1" lang="en-US" altLang="ja-JP"/>
              <a:t>A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2953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2018</a:t>
            </a:r>
            <a:r>
              <a:rPr lang="ja-JP" altLang="en-US" smtClean="0"/>
              <a:t>年</a:t>
            </a:r>
            <a:endParaRPr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プログラミング演習</a:t>
            </a:r>
            <a:r>
              <a:rPr kumimoji="1" lang="en-US" altLang="ja-JP"/>
              <a:t>A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3427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2018</a:t>
            </a:r>
            <a:r>
              <a:rPr lang="ja-JP" altLang="en-US" smtClean="0"/>
              <a:t>年</a:t>
            </a:r>
            <a:endParaRPr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プログラミング演習</a:t>
            </a:r>
            <a:r>
              <a:rPr kumimoji="1" lang="en-US" altLang="ja-JP"/>
              <a:t>A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397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2018</a:t>
            </a:r>
            <a:r>
              <a:rPr lang="ja-JP" altLang="en-US" smtClean="0"/>
              <a:t>年</a:t>
            </a:r>
            <a:endParaRPr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プログラミング演習</a:t>
            </a:r>
            <a:r>
              <a:rPr kumimoji="1" lang="en-US" altLang="ja-JP"/>
              <a:t>A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9888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2018</a:t>
            </a:r>
            <a:r>
              <a:rPr lang="ja-JP" altLang="en-US" smtClean="0"/>
              <a:t>年</a:t>
            </a:r>
            <a:endParaRPr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プログラミング演習</a:t>
            </a:r>
            <a:r>
              <a:rPr kumimoji="1" lang="en-US" altLang="ja-JP"/>
              <a:t>A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0278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/>
              <a:t>2018</a:t>
            </a:r>
            <a:r>
              <a:rPr lang="ja-JP" altLang="en-US" smtClean="0"/>
              <a:t>年</a:t>
            </a:r>
            <a:endParaRPr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プログラミング演習</a:t>
            </a:r>
            <a:r>
              <a:rPr kumimoji="1" lang="en-US" altLang="ja-JP"/>
              <a:t>A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0820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smtClean="0"/>
              <a:t>2018</a:t>
            </a:r>
            <a:r>
              <a:rPr lang="ja-JP" altLang="en-US" smtClean="0"/>
              <a:t>年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/>
              <a:t>プログラミング演習</a:t>
            </a:r>
            <a:r>
              <a:rPr kumimoji="1" lang="en-US" altLang="ja-JP"/>
              <a:t>A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CA290-8AD3-4C52-9425-57F5C822315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3498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ecei-tohoku.github.io/ppa/schedule.html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cei-tohoku.github.io/ppa/docs/kadai.html" TargetMode="External"/><Relationship Id="rId2" Type="http://schemas.openxmlformats.org/officeDocument/2006/relationships/hyperlink" Target="http://ecei-tohoku.github.io/ppa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codeiq.jp/" TargetMode="Externa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hyperlink" Target="https://www.rco.recruit.co.jp/career/engineer/entry/pastexam" TargetMode="External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プログラミング演習</a:t>
            </a:r>
            <a:r>
              <a:rPr kumimoji="1" lang="en-US" altLang="ja-JP" dirty="0"/>
              <a:t>A</a:t>
            </a:r>
            <a:br>
              <a:rPr kumimoji="1" lang="en-US" altLang="ja-JP" dirty="0"/>
            </a:br>
            <a:r>
              <a:rPr lang="en-US" altLang="ja-JP" dirty="0"/>
              <a:t>(</a:t>
            </a:r>
            <a:r>
              <a:rPr lang="en-US" altLang="ja-JP" dirty="0" smtClean="0"/>
              <a:t>2018</a:t>
            </a:r>
            <a:r>
              <a:rPr lang="ja-JP" altLang="en-US" dirty="0" smtClean="0"/>
              <a:t>年</a:t>
            </a:r>
            <a:r>
              <a:rPr lang="en-US" altLang="ja-JP" dirty="0"/>
              <a:t>, 3</a:t>
            </a:r>
            <a:r>
              <a:rPr lang="ja-JP" altLang="en-US" dirty="0"/>
              <a:t>セメ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971600" y="3789462"/>
            <a:ext cx="7704856" cy="1655762"/>
          </a:xfrm>
        </p:spPr>
        <p:txBody>
          <a:bodyPr/>
          <a:lstStyle/>
          <a:p>
            <a:pPr algn="l"/>
            <a:r>
              <a:rPr lang="ja-JP" altLang="en-US" dirty="0"/>
              <a:t>月曜日</a:t>
            </a:r>
            <a:r>
              <a:rPr lang="en-US" altLang="ja-JP" dirty="0"/>
              <a:t>: </a:t>
            </a:r>
            <a:r>
              <a:rPr lang="zh-TW" altLang="en-US" dirty="0"/>
              <a:t> </a:t>
            </a:r>
            <a:r>
              <a:rPr lang="ja-JP" altLang="en-US" dirty="0"/>
              <a:t>佐藤</a:t>
            </a:r>
            <a:r>
              <a:rPr lang="zh-TW" altLang="en-US" dirty="0" smtClean="0"/>
              <a:t> </a:t>
            </a:r>
            <a:r>
              <a:rPr lang="ja-JP" altLang="en-US" dirty="0" smtClean="0"/>
              <a:t>昭</a:t>
            </a:r>
            <a:r>
              <a:rPr lang="en-US" altLang="zh-TW" dirty="0" smtClean="0"/>
              <a:t>, </a:t>
            </a:r>
            <a:r>
              <a:rPr lang="zh-TW" altLang="en-US" dirty="0"/>
              <a:t>伊藤 康一</a:t>
            </a:r>
            <a:r>
              <a:rPr lang="en-US" altLang="zh-TW" dirty="0"/>
              <a:t>, </a:t>
            </a:r>
            <a:r>
              <a:rPr lang="ja-JP" altLang="en-US" dirty="0"/>
              <a:t>ヘンリアン </a:t>
            </a:r>
            <a:r>
              <a:rPr lang="ja-JP" altLang="en-US" dirty="0" smtClean="0"/>
              <a:t>ディプタラマ</a:t>
            </a:r>
            <a:endParaRPr lang="en-US" altLang="zh-TW" dirty="0"/>
          </a:p>
          <a:p>
            <a:pPr algn="l"/>
            <a:r>
              <a:rPr kumimoji="1" lang="ja-JP" altLang="en-US" dirty="0"/>
              <a:t>金曜日</a:t>
            </a:r>
            <a:r>
              <a:rPr kumimoji="1" lang="en-US" altLang="ja-JP" dirty="0"/>
              <a:t>: </a:t>
            </a:r>
            <a:r>
              <a:rPr lang="zh-TW" altLang="en-US" dirty="0"/>
              <a:t> </a:t>
            </a:r>
            <a:r>
              <a:rPr lang="ja-JP" altLang="en-US" dirty="0"/>
              <a:t>鈴木</a:t>
            </a:r>
            <a:r>
              <a:rPr lang="zh-TW" altLang="en-US" dirty="0" smtClean="0"/>
              <a:t> </a:t>
            </a:r>
            <a:r>
              <a:rPr lang="ja-JP" altLang="en-US" dirty="0" smtClean="0"/>
              <a:t>潤</a:t>
            </a:r>
            <a:r>
              <a:rPr lang="en-US" altLang="zh-TW" dirty="0" smtClean="0"/>
              <a:t>, </a:t>
            </a:r>
            <a:r>
              <a:rPr lang="zh-TW" altLang="en-US" dirty="0" smtClean="0"/>
              <a:t>井之上 </a:t>
            </a:r>
            <a:r>
              <a:rPr lang="zh-TW" altLang="en-US" dirty="0"/>
              <a:t>直也</a:t>
            </a:r>
            <a:r>
              <a:rPr lang="en-US" altLang="zh-TW" dirty="0"/>
              <a:t>, </a:t>
            </a:r>
            <a:r>
              <a:rPr lang="zh-TW" altLang="en-US" dirty="0"/>
              <a:t>越田 俊介</a:t>
            </a:r>
            <a:r>
              <a:rPr lang="en-US" altLang="zh-TW" dirty="0"/>
              <a:t>, </a:t>
            </a:r>
            <a:r>
              <a:rPr lang="zh-TW" altLang="en-US" dirty="0"/>
              <a:t>吉留 崇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408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51520" y="188640"/>
            <a:ext cx="8428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講義計画 </a:t>
            </a:r>
            <a:r>
              <a:rPr kumimoji="1" lang="en-US" altLang="ja-JP" sz="2800" dirty="0" smtClean="0"/>
              <a:t>(</a:t>
            </a:r>
            <a:r>
              <a:rPr lang="en-US" altLang="ja-JP" sz="2400" dirty="0" smtClean="0">
                <a:hlinkClick r:id="rId2"/>
              </a:rPr>
              <a:t>http</a:t>
            </a:r>
            <a:r>
              <a:rPr lang="en-US" altLang="ja-JP" sz="2400" dirty="0">
                <a:hlinkClick r:id="rId2"/>
              </a:rPr>
              <a:t>://</a:t>
            </a:r>
            <a:r>
              <a:rPr lang="en-US" altLang="ja-JP" sz="2400" dirty="0" smtClean="0">
                <a:hlinkClick r:id="rId2"/>
              </a:rPr>
              <a:t>ecei-tohoku.github.io/ppa/schedule.html</a:t>
            </a:r>
            <a:r>
              <a:rPr lang="en-US" altLang="ja-JP" sz="2400" dirty="0" smtClean="0"/>
              <a:t>)</a:t>
            </a:r>
            <a:endParaRPr kumimoji="1" lang="ja-JP" altLang="en-US" sz="2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55450" y="980728"/>
            <a:ext cx="8048998" cy="5847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ja-JP" altLang="en-US" sz="2200" dirty="0" smtClean="0"/>
              <a:t>プログラミング演習</a:t>
            </a:r>
            <a:r>
              <a:rPr kumimoji="1" lang="en-US" altLang="ja-JP" sz="2200" dirty="0" smtClean="0"/>
              <a:t>A</a:t>
            </a:r>
            <a:r>
              <a:rPr kumimoji="1" lang="ja-JP" altLang="en-US" sz="2200" dirty="0" smtClean="0"/>
              <a:t>の概要と計算機システム使用法の説明</a:t>
            </a:r>
            <a:r>
              <a:rPr kumimoji="1" lang="en-US" altLang="ja-JP" sz="2200" dirty="0" smtClean="0"/>
              <a:t/>
            </a:r>
            <a:br>
              <a:rPr kumimoji="1" lang="en-US" altLang="ja-JP" sz="2200" dirty="0" smtClean="0"/>
            </a:br>
            <a:r>
              <a:rPr kumimoji="1" lang="ja-JP" altLang="en-US" sz="2200" dirty="0" smtClean="0"/>
              <a:t>第</a:t>
            </a:r>
            <a:r>
              <a:rPr kumimoji="1" lang="en-US" altLang="ja-JP" sz="2200" dirty="0" smtClean="0"/>
              <a:t>1</a:t>
            </a:r>
            <a:r>
              <a:rPr kumimoji="1" lang="ja-JP" altLang="en-US" sz="2200" dirty="0" smtClean="0"/>
              <a:t>回課題：演習（１）</a:t>
            </a:r>
            <a:endParaRPr kumimoji="1" lang="en-US" altLang="ja-JP" sz="2200" dirty="0" smtClean="0"/>
          </a:p>
          <a:p>
            <a:pPr marL="342900" indent="-342900">
              <a:buFont typeface="+mj-lt"/>
              <a:buAutoNum type="arabicPeriod"/>
            </a:pPr>
            <a:r>
              <a:rPr lang="ja-JP" altLang="en-US" sz="2200" dirty="0" smtClean="0"/>
              <a:t>第</a:t>
            </a:r>
            <a:r>
              <a:rPr lang="en-US" altLang="ja-JP" sz="2200" dirty="0" smtClean="0"/>
              <a:t>1</a:t>
            </a:r>
            <a:r>
              <a:rPr lang="ja-JP" altLang="en-US" sz="2200" dirty="0" smtClean="0"/>
              <a:t>回課題：中間</a:t>
            </a:r>
            <a:r>
              <a:rPr lang="ja-JP" altLang="en-US" sz="2200" dirty="0"/>
              <a:t>面接ーレポート提出</a:t>
            </a:r>
            <a:endParaRPr lang="en-US" altLang="ja-JP" sz="22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sz="2200" dirty="0" smtClean="0"/>
              <a:t>第</a:t>
            </a:r>
            <a:r>
              <a:rPr kumimoji="1" lang="en-US" altLang="ja-JP" sz="2200" dirty="0" smtClean="0"/>
              <a:t>1</a:t>
            </a:r>
            <a:r>
              <a:rPr kumimoji="1" lang="ja-JP" altLang="en-US" sz="2200" dirty="0" smtClean="0"/>
              <a:t>回課題：演習（２）</a:t>
            </a:r>
            <a:endParaRPr kumimoji="1" lang="en-US" altLang="ja-JP" sz="2200" dirty="0" smtClean="0"/>
          </a:p>
          <a:p>
            <a:pPr marL="342900" indent="-342900">
              <a:buFont typeface="+mj-lt"/>
              <a:buAutoNum type="arabicPeriod"/>
            </a:pPr>
            <a:r>
              <a:rPr lang="ja-JP" altLang="en-US" sz="2200" dirty="0" smtClean="0"/>
              <a:t>第</a:t>
            </a:r>
            <a:r>
              <a:rPr lang="en-US" altLang="ja-JP" sz="2200" dirty="0" smtClean="0"/>
              <a:t>1</a:t>
            </a:r>
            <a:r>
              <a:rPr lang="ja-JP" altLang="en-US" sz="2200" dirty="0" smtClean="0"/>
              <a:t>回課題：最終面接ーレポート提出</a:t>
            </a:r>
            <a:r>
              <a:rPr lang="en-US" altLang="ja-JP" sz="2200" dirty="0" smtClean="0"/>
              <a:t/>
            </a:r>
            <a:br>
              <a:rPr lang="en-US" altLang="ja-JP" sz="2200" dirty="0" smtClean="0"/>
            </a:br>
            <a:endParaRPr lang="en-US" altLang="ja-JP" sz="22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sz="2200" dirty="0" smtClean="0"/>
              <a:t>第</a:t>
            </a:r>
            <a:r>
              <a:rPr kumimoji="1" lang="en-US" altLang="ja-JP" sz="2200" dirty="0" smtClean="0"/>
              <a:t>2</a:t>
            </a:r>
            <a:r>
              <a:rPr kumimoji="1" lang="ja-JP" altLang="en-US" sz="2200" dirty="0" smtClean="0"/>
              <a:t>回課題：演習（１）</a:t>
            </a:r>
            <a:endParaRPr kumimoji="1" lang="en-US" altLang="ja-JP" sz="2200" dirty="0" smtClean="0"/>
          </a:p>
          <a:p>
            <a:pPr marL="342900" indent="-342900">
              <a:buFont typeface="+mj-lt"/>
              <a:buAutoNum type="arabicPeriod"/>
            </a:pPr>
            <a:r>
              <a:rPr lang="ja-JP" altLang="en-US" sz="2200" dirty="0" smtClean="0"/>
              <a:t>第</a:t>
            </a:r>
            <a:r>
              <a:rPr lang="en-US" altLang="ja-JP" sz="2200" dirty="0" smtClean="0"/>
              <a:t>2</a:t>
            </a:r>
            <a:r>
              <a:rPr lang="ja-JP" altLang="en-US" sz="2200" dirty="0" smtClean="0"/>
              <a:t>回課題：中間</a:t>
            </a:r>
            <a:r>
              <a:rPr lang="ja-JP" altLang="en-US" sz="2200" dirty="0"/>
              <a:t>面接ーレポート</a:t>
            </a:r>
            <a:r>
              <a:rPr lang="ja-JP" altLang="en-US" sz="2200" dirty="0" smtClean="0"/>
              <a:t>提出</a:t>
            </a:r>
            <a:endParaRPr lang="en-US" altLang="ja-JP" sz="22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sz="2200" dirty="0" smtClean="0"/>
              <a:t>第</a:t>
            </a:r>
            <a:r>
              <a:rPr kumimoji="1" lang="en-US" altLang="ja-JP" sz="2200" dirty="0" smtClean="0"/>
              <a:t>2</a:t>
            </a:r>
            <a:r>
              <a:rPr kumimoji="1" lang="ja-JP" altLang="en-US" sz="2200" dirty="0" smtClean="0"/>
              <a:t>回課題：演習（２）</a:t>
            </a:r>
            <a:endParaRPr kumimoji="1" lang="en-US" altLang="ja-JP" sz="2200" dirty="0" smtClean="0"/>
          </a:p>
          <a:p>
            <a:pPr marL="342900" indent="-342900">
              <a:buFont typeface="+mj-lt"/>
              <a:buAutoNum type="arabicPeriod"/>
            </a:pPr>
            <a:r>
              <a:rPr lang="ja-JP" altLang="en-US" sz="2200" dirty="0" smtClean="0"/>
              <a:t>第</a:t>
            </a:r>
            <a:r>
              <a:rPr lang="en-US" altLang="ja-JP" sz="2200" dirty="0" smtClean="0"/>
              <a:t>2</a:t>
            </a:r>
            <a:r>
              <a:rPr lang="ja-JP" altLang="en-US" sz="2200" dirty="0" smtClean="0"/>
              <a:t>回課題：最終面接ーレポート提出</a:t>
            </a:r>
            <a:endParaRPr lang="en-US" altLang="ja-JP" sz="2200" dirty="0" smtClean="0"/>
          </a:p>
          <a:p>
            <a:pPr marL="342900" indent="-342900">
              <a:buFont typeface="+mj-lt"/>
              <a:buAutoNum type="arabicPeriod"/>
            </a:pPr>
            <a:endParaRPr lang="en-US" altLang="ja-JP" sz="2200" dirty="0" smtClean="0"/>
          </a:p>
          <a:p>
            <a:pPr marL="342900" indent="-342900">
              <a:buFont typeface="+mj-lt"/>
              <a:buAutoNum type="arabicPeriod"/>
            </a:pPr>
            <a:r>
              <a:rPr lang="ja-JP" altLang="en-US" sz="2200" dirty="0" smtClean="0"/>
              <a:t>第</a:t>
            </a:r>
            <a:r>
              <a:rPr lang="en-US" altLang="ja-JP" sz="2200" dirty="0" smtClean="0"/>
              <a:t>3</a:t>
            </a:r>
            <a:r>
              <a:rPr lang="ja-JP" altLang="en-US" sz="2200" dirty="0" smtClean="0"/>
              <a:t>回課題：演習（１）</a:t>
            </a:r>
            <a:endParaRPr lang="en-US" altLang="ja-JP" sz="2200" dirty="0" smtClean="0"/>
          </a:p>
          <a:p>
            <a:pPr marL="342900" indent="-342900">
              <a:buFont typeface="+mj-lt"/>
              <a:buAutoNum type="arabicPeriod"/>
            </a:pPr>
            <a:r>
              <a:rPr lang="ja-JP" altLang="en-US" sz="2200" dirty="0" smtClean="0"/>
              <a:t>第</a:t>
            </a:r>
            <a:r>
              <a:rPr lang="en-US" altLang="ja-JP" sz="2200" dirty="0" smtClean="0"/>
              <a:t>3</a:t>
            </a:r>
            <a:r>
              <a:rPr lang="ja-JP" altLang="en-US" sz="2200" dirty="0" smtClean="0"/>
              <a:t>回課題：中間</a:t>
            </a:r>
            <a:r>
              <a:rPr lang="ja-JP" altLang="en-US" sz="2200" dirty="0"/>
              <a:t>面接ーレポート提出</a:t>
            </a:r>
            <a:endParaRPr lang="en-US" altLang="ja-JP" sz="2200" dirty="0" smtClean="0"/>
          </a:p>
          <a:p>
            <a:pPr marL="342900" indent="-342900">
              <a:buFont typeface="+mj-lt"/>
              <a:buAutoNum type="arabicPeriod"/>
            </a:pPr>
            <a:r>
              <a:rPr lang="ja-JP" altLang="en-US" sz="2200" dirty="0" smtClean="0"/>
              <a:t>第</a:t>
            </a:r>
            <a:r>
              <a:rPr lang="en-US" altLang="ja-JP" sz="2200" dirty="0" smtClean="0"/>
              <a:t>3</a:t>
            </a:r>
            <a:r>
              <a:rPr lang="ja-JP" altLang="en-US" sz="2200" dirty="0" smtClean="0"/>
              <a:t>回課題：演習（２）</a:t>
            </a:r>
            <a:endParaRPr lang="en-US" altLang="ja-JP" sz="2200" dirty="0" smtClean="0"/>
          </a:p>
          <a:p>
            <a:pPr marL="342900" indent="-342900">
              <a:buFont typeface="+mj-lt"/>
              <a:buAutoNum type="arabicPeriod"/>
            </a:pPr>
            <a:r>
              <a:rPr lang="ja-JP" altLang="en-US" sz="2200" dirty="0" smtClean="0"/>
              <a:t>第</a:t>
            </a:r>
            <a:r>
              <a:rPr lang="en-US" altLang="ja-JP" sz="2200" dirty="0" smtClean="0"/>
              <a:t>3</a:t>
            </a:r>
            <a:r>
              <a:rPr lang="ja-JP" altLang="en-US" sz="2200" dirty="0" smtClean="0"/>
              <a:t>回課題：最終面接ーレポート提出</a:t>
            </a:r>
            <a:r>
              <a:rPr lang="en-US" altLang="ja-JP" sz="2200" dirty="0" smtClean="0"/>
              <a:t/>
            </a:r>
            <a:br>
              <a:rPr lang="en-US" altLang="ja-JP" sz="2200" dirty="0" smtClean="0"/>
            </a:br>
            <a:endParaRPr lang="en-US" altLang="ja-JP" sz="2200" dirty="0" smtClean="0"/>
          </a:p>
          <a:p>
            <a:pPr marL="342900" indent="-342900">
              <a:buFont typeface="+mj-lt"/>
              <a:buAutoNum type="arabicPeriod"/>
            </a:pPr>
            <a:r>
              <a:rPr lang="ja-JP" altLang="en-US" sz="2200" dirty="0" smtClean="0"/>
              <a:t>期末試験</a:t>
            </a:r>
            <a:endParaRPr lang="en-US" altLang="ja-JP" sz="2200" dirty="0" smtClean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418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演習（各課題の第</a:t>
            </a:r>
            <a:r>
              <a:rPr kumimoji="1" lang="en-US" altLang="ja-JP" dirty="0"/>
              <a:t>1, 3</a:t>
            </a:r>
            <a:r>
              <a:rPr kumimoji="1" lang="ja-JP" altLang="en-US" dirty="0"/>
              <a:t>週）</a:t>
            </a:r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場所</a:t>
            </a:r>
            <a:r>
              <a:rPr kumimoji="1" lang="en-US" altLang="ja-JP" dirty="0"/>
              <a:t>: </a:t>
            </a:r>
            <a:r>
              <a:rPr kumimoji="1" lang="ja-JP" altLang="en-US" dirty="0"/>
              <a:t>この教室（</a:t>
            </a:r>
            <a:r>
              <a:rPr kumimoji="1" lang="en-US" altLang="ja-JP" dirty="0"/>
              <a:t>1</a:t>
            </a:r>
            <a:r>
              <a:rPr lang="zh-TW" altLang="en-US" dirty="0"/>
              <a:t>号館別館</a:t>
            </a:r>
            <a:r>
              <a:rPr lang="ja-JP" altLang="en-US" dirty="0"/>
              <a:t> </a:t>
            </a:r>
            <a:r>
              <a:rPr lang="en-US" altLang="zh-TW" dirty="0"/>
              <a:t>1</a:t>
            </a:r>
            <a:r>
              <a:rPr lang="zh-TW" altLang="en-US" dirty="0"/>
              <a:t>階大演習室</a:t>
            </a:r>
            <a:r>
              <a:rPr lang="ja-JP" altLang="en-US" dirty="0"/>
              <a:t>）</a:t>
            </a:r>
            <a:endParaRPr lang="en-US" altLang="zh-TW" dirty="0"/>
          </a:p>
          <a:p>
            <a:endParaRPr lang="en-US" altLang="zh-TW" dirty="0"/>
          </a:p>
          <a:p>
            <a:r>
              <a:rPr kumimoji="1" lang="ja-JP" altLang="en-US" dirty="0"/>
              <a:t>各課題の第</a:t>
            </a:r>
            <a:r>
              <a:rPr kumimoji="1" lang="en-US" altLang="ja-JP" dirty="0"/>
              <a:t>1</a:t>
            </a:r>
            <a:r>
              <a:rPr kumimoji="1" lang="ja-JP" altLang="en-US" dirty="0"/>
              <a:t>週で課題の解説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課題の内容はウェブサイトに掲載</a:t>
            </a:r>
            <a:endParaRPr lang="en-US" altLang="ja-JP" dirty="0"/>
          </a:p>
          <a:p>
            <a:pPr lvl="1"/>
            <a:r>
              <a:rPr lang="en-US" altLang="ja-JP" dirty="0">
                <a:hlinkClick r:id="rId2"/>
              </a:rPr>
              <a:t>http://ecei-tohoku.github.io/ppa/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 dirty="0"/>
              <a:t>課題の進め方は後ほど解説する</a:t>
            </a:r>
            <a:endParaRPr lang="en-US" altLang="ja-JP" dirty="0"/>
          </a:p>
          <a:p>
            <a:pPr lvl="1"/>
            <a:r>
              <a:rPr lang="en-US" altLang="ja-JP" dirty="0">
                <a:hlinkClick r:id="rId3"/>
              </a:rPr>
              <a:t>http://ecei-tohoku.github.io/ppa/docs/kadai.html</a:t>
            </a:r>
            <a:endParaRPr lang="en-US" altLang="ja-JP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3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レポート（各課題の第</a:t>
            </a:r>
            <a:r>
              <a:rPr lang="en-US" altLang="ja-JP" dirty="0"/>
              <a:t>2, 4</a:t>
            </a:r>
            <a:r>
              <a:rPr lang="ja-JP" altLang="en-US" dirty="0"/>
              <a:t>週）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 dirty="0"/>
              <a:t>レポートを提出し面接を受けることで加点</a:t>
            </a:r>
            <a:endParaRPr lang="en-US" altLang="ja-JP" dirty="0"/>
          </a:p>
          <a:p>
            <a:pPr lvl="1"/>
            <a:r>
              <a:rPr lang="ja-JP" altLang="en-US" dirty="0">
                <a:solidFill>
                  <a:srgbClr val="FF0000"/>
                </a:solidFill>
              </a:rPr>
              <a:t>レポートを提出するだけでは採点されない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lang="ja-JP" altLang="en-US" dirty="0">
                <a:solidFill>
                  <a:srgbClr val="FF0000"/>
                </a:solidFill>
              </a:rPr>
              <a:t>２週目のみ採点できる問題があるので注意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endParaRPr lang="en-US" altLang="ja-JP" dirty="0"/>
          </a:p>
          <a:p>
            <a:r>
              <a:rPr lang="ja-JP" altLang="en-US" dirty="0"/>
              <a:t>提出場所</a:t>
            </a:r>
            <a:r>
              <a:rPr lang="en-US" altLang="ja-JP" dirty="0"/>
              <a:t>: </a:t>
            </a:r>
            <a:r>
              <a:rPr lang="en-US" altLang="ja-JP" dirty="0">
                <a:solidFill>
                  <a:srgbClr val="FF0000"/>
                </a:solidFill>
              </a:rPr>
              <a:t>1</a:t>
            </a:r>
            <a:r>
              <a:rPr lang="ja-JP" altLang="en-US" dirty="0">
                <a:solidFill>
                  <a:srgbClr val="FF0000"/>
                </a:solidFill>
              </a:rPr>
              <a:t>号館 </a:t>
            </a:r>
            <a:r>
              <a:rPr lang="en-US" altLang="ja-JP" dirty="0">
                <a:solidFill>
                  <a:srgbClr val="FF0000"/>
                </a:solidFill>
              </a:rPr>
              <a:t>2A, 2B</a:t>
            </a:r>
            <a:r>
              <a:rPr lang="ja-JP" altLang="en-US" dirty="0">
                <a:solidFill>
                  <a:srgbClr val="FF0000"/>
                </a:solidFill>
              </a:rPr>
              <a:t>室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提出期限</a:t>
            </a:r>
            <a:r>
              <a:rPr lang="en-US" altLang="ja-JP" dirty="0"/>
              <a:t>: </a:t>
            </a:r>
            <a:r>
              <a:rPr kumimoji="1" lang="ja-JP" altLang="en-US" dirty="0"/>
              <a:t>面接日の</a:t>
            </a:r>
            <a:r>
              <a:rPr kumimoji="1" lang="en-US" altLang="ja-JP" dirty="0">
                <a:solidFill>
                  <a:srgbClr val="FF0000"/>
                </a:solidFill>
              </a:rPr>
              <a:t>13:00</a:t>
            </a:r>
            <a:r>
              <a:rPr kumimoji="1" lang="ja-JP" altLang="en-US" dirty="0">
                <a:solidFill>
                  <a:srgbClr val="FF0000"/>
                </a:solidFill>
              </a:rPr>
              <a:t>（厳守）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提出時の</a:t>
            </a:r>
            <a:r>
              <a:rPr kumimoji="1" lang="ja-JP" altLang="en-US" dirty="0"/>
              <a:t>注意（</a:t>
            </a:r>
            <a:r>
              <a:rPr kumimoji="1" lang="ja-JP" altLang="en-US" dirty="0">
                <a:solidFill>
                  <a:srgbClr val="FF0000"/>
                </a:solidFill>
              </a:rPr>
              <a:t>守っていないレポートは減点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lang="ja-JP" altLang="en-US" dirty="0"/>
              <a:t>指定の</a:t>
            </a:r>
            <a:r>
              <a:rPr lang="ja-JP" altLang="en-US" dirty="0">
                <a:solidFill>
                  <a:srgbClr val="FF0000"/>
                </a:solidFill>
              </a:rPr>
              <a:t>表紙</a:t>
            </a:r>
            <a:r>
              <a:rPr lang="ja-JP" altLang="en-US" dirty="0"/>
              <a:t>をレポートに付ける</a:t>
            </a:r>
            <a:endParaRPr lang="en-US" altLang="ja-JP" dirty="0"/>
          </a:p>
          <a:p>
            <a:pPr lvl="1"/>
            <a:r>
              <a:rPr kumimoji="1" lang="ja-JP" altLang="en-US" dirty="0"/>
              <a:t>レポートの</a:t>
            </a:r>
            <a:r>
              <a:rPr kumimoji="1" lang="ja-JP" altLang="en-US" dirty="0">
                <a:solidFill>
                  <a:srgbClr val="FF0000"/>
                </a:solidFill>
              </a:rPr>
              <a:t>左側２箇所をホチキス留め</a:t>
            </a:r>
            <a:r>
              <a:rPr kumimoji="1" lang="ja-JP" altLang="en-US" dirty="0"/>
              <a:t>する</a:t>
            </a:r>
            <a:endParaRPr kumimoji="1" lang="en-US" altLang="ja-JP" dirty="0"/>
          </a:p>
          <a:p>
            <a:pPr lvl="1"/>
            <a:r>
              <a:rPr lang="ja-JP" altLang="en-US" dirty="0"/>
              <a:t>４週目のレポートは</a:t>
            </a:r>
            <a:r>
              <a:rPr lang="ja-JP" altLang="en-US" dirty="0">
                <a:solidFill>
                  <a:srgbClr val="FF0000"/>
                </a:solidFill>
              </a:rPr>
              <a:t>２週目のレポートに追加</a:t>
            </a:r>
            <a:endParaRPr lang="en-US" altLang="ja-JP" dirty="0">
              <a:solidFill>
                <a:srgbClr val="FF0000"/>
              </a:solidFill>
            </a:endParaRP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995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レポートの構成</a:t>
            </a:r>
          </a:p>
        </p:txBody>
      </p:sp>
      <p:sp>
        <p:nvSpPr>
          <p:cNvPr id="7" name="フローチャート: データ 6"/>
          <p:cNvSpPr/>
          <p:nvPr/>
        </p:nvSpPr>
        <p:spPr>
          <a:xfrm>
            <a:off x="2080507" y="3538686"/>
            <a:ext cx="1440160" cy="1440160"/>
          </a:xfrm>
          <a:prstGeom prst="flowChartInputOutpu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ローチャート: データ 7"/>
          <p:cNvSpPr/>
          <p:nvPr/>
        </p:nvSpPr>
        <p:spPr>
          <a:xfrm>
            <a:off x="2080507" y="3322662"/>
            <a:ext cx="1440160" cy="1440160"/>
          </a:xfrm>
          <a:prstGeom prst="flowChartInputOutpu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ローチャート: データ 8"/>
          <p:cNvSpPr/>
          <p:nvPr/>
        </p:nvSpPr>
        <p:spPr>
          <a:xfrm>
            <a:off x="2080507" y="3106638"/>
            <a:ext cx="1440160" cy="1440160"/>
          </a:xfrm>
          <a:prstGeom prst="flowChartInputOutpu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課題</a:t>
            </a:r>
          </a:p>
        </p:txBody>
      </p:sp>
      <p:sp>
        <p:nvSpPr>
          <p:cNvPr id="10" name="フローチャート: データ 9"/>
          <p:cNvSpPr/>
          <p:nvPr/>
        </p:nvSpPr>
        <p:spPr>
          <a:xfrm>
            <a:off x="2080507" y="2242542"/>
            <a:ext cx="1440160" cy="1440160"/>
          </a:xfrm>
          <a:prstGeom prst="flowChartInputOutpu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表紙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00844" y="1556792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２週目のレポート</a:t>
            </a:r>
          </a:p>
        </p:txBody>
      </p:sp>
      <p:sp>
        <p:nvSpPr>
          <p:cNvPr id="13" name="左中かっこ 12"/>
          <p:cNvSpPr/>
          <p:nvPr/>
        </p:nvSpPr>
        <p:spPr>
          <a:xfrm>
            <a:off x="1679341" y="2242542"/>
            <a:ext cx="288032" cy="273630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043608" y="2136204"/>
            <a:ext cx="461665" cy="29489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dirty="0"/>
              <a:t>左側２箇所をホチキス留め</a:t>
            </a:r>
            <a:endParaRPr kumimoji="1" lang="ja-JP" altLang="en-US" dirty="0"/>
          </a:p>
        </p:txBody>
      </p:sp>
      <p:sp>
        <p:nvSpPr>
          <p:cNvPr id="15" name="フローチャート: データ 14"/>
          <p:cNvSpPr/>
          <p:nvPr/>
        </p:nvSpPr>
        <p:spPr>
          <a:xfrm>
            <a:off x="6259216" y="4509120"/>
            <a:ext cx="1440160" cy="1440160"/>
          </a:xfrm>
          <a:prstGeom prst="flowChartInputOut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フローチャート: データ 15"/>
          <p:cNvSpPr/>
          <p:nvPr/>
        </p:nvSpPr>
        <p:spPr>
          <a:xfrm>
            <a:off x="6259216" y="4293096"/>
            <a:ext cx="1440160" cy="1440160"/>
          </a:xfrm>
          <a:prstGeom prst="flowChartInputOut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ローチャート: データ 16"/>
          <p:cNvSpPr/>
          <p:nvPr/>
        </p:nvSpPr>
        <p:spPr>
          <a:xfrm>
            <a:off x="6259216" y="4077072"/>
            <a:ext cx="1440160" cy="1440160"/>
          </a:xfrm>
          <a:prstGeom prst="flowChartInputOutpu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endParaRPr lang="en-US" altLang="ja-JP" dirty="0">
              <a:solidFill>
                <a:schemeClr val="tx1"/>
              </a:solidFill>
            </a:endParaRPr>
          </a:p>
          <a:p>
            <a:pPr algn="ctr"/>
            <a:endParaRPr lang="en-US" altLang="ja-JP" dirty="0">
              <a:solidFill>
                <a:schemeClr val="tx1"/>
              </a:solidFill>
            </a:endParaRPr>
          </a:p>
          <a:p>
            <a:pPr algn="ctr"/>
            <a:endParaRPr kumimoji="1" lang="en-US" altLang="ja-JP" sz="900" dirty="0">
              <a:solidFill>
                <a:schemeClr val="tx1"/>
              </a:solidFill>
            </a:endParaRPr>
          </a:p>
          <a:p>
            <a:pPr algn="ctr"/>
            <a:r>
              <a:rPr lang="ja-JP" altLang="en-US" dirty="0">
                <a:solidFill>
                  <a:srgbClr val="FF0000"/>
                </a:solidFill>
              </a:rPr>
              <a:t>課題</a:t>
            </a:r>
            <a:endParaRPr lang="en-US" altLang="ja-JP" sz="1600" dirty="0">
              <a:solidFill>
                <a:srgbClr val="FF0000"/>
              </a:solidFill>
            </a:endParaRPr>
          </a:p>
          <a:p>
            <a:pPr algn="ctr"/>
            <a:r>
              <a:rPr lang="ja-JP" altLang="en-US" sz="1600" dirty="0">
                <a:solidFill>
                  <a:srgbClr val="FF0000"/>
                </a:solidFill>
              </a:rPr>
              <a:t>追加分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436096" y="1556792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４</a:t>
            </a:r>
            <a:r>
              <a:rPr kumimoji="1" lang="ja-JP" altLang="en-US" sz="2400" dirty="0"/>
              <a:t>週目のレポート</a:t>
            </a:r>
          </a:p>
        </p:txBody>
      </p:sp>
      <p:sp>
        <p:nvSpPr>
          <p:cNvPr id="20" name="左中かっこ 19"/>
          <p:cNvSpPr/>
          <p:nvPr/>
        </p:nvSpPr>
        <p:spPr>
          <a:xfrm>
            <a:off x="5858050" y="2239194"/>
            <a:ext cx="314048" cy="385410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945318" y="2132856"/>
            <a:ext cx="738664" cy="40324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２週目で綴じたホチキスを外し，左側２箇所をホチキス留め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2" name="フローチャート: データ 21"/>
          <p:cNvSpPr/>
          <p:nvPr/>
        </p:nvSpPr>
        <p:spPr>
          <a:xfrm>
            <a:off x="6215657" y="3501008"/>
            <a:ext cx="1440160" cy="1440160"/>
          </a:xfrm>
          <a:prstGeom prst="flowChartInputOutpu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ローチャート: データ 22"/>
          <p:cNvSpPr/>
          <p:nvPr/>
        </p:nvSpPr>
        <p:spPr>
          <a:xfrm>
            <a:off x="6215657" y="3284984"/>
            <a:ext cx="1440160" cy="1440160"/>
          </a:xfrm>
          <a:prstGeom prst="flowChartInputOutpu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ローチャート: データ 23"/>
          <p:cNvSpPr/>
          <p:nvPr/>
        </p:nvSpPr>
        <p:spPr>
          <a:xfrm>
            <a:off x="6215657" y="3068960"/>
            <a:ext cx="1440160" cy="1440160"/>
          </a:xfrm>
          <a:prstGeom prst="flowChartInputOutpu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課題</a:t>
            </a:r>
          </a:p>
        </p:txBody>
      </p:sp>
      <p:sp>
        <p:nvSpPr>
          <p:cNvPr id="18" name="フローチャート: データ 17"/>
          <p:cNvSpPr/>
          <p:nvPr/>
        </p:nvSpPr>
        <p:spPr>
          <a:xfrm>
            <a:off x="6215657" y="2239194"/>
            <a:ext cx="1440160" cy="1440160"/>
          </a:xfrm>
          <a:prstGeom prst="flowChartInputOutpu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表紙</a:t>
            </a:r>
          </a:p>
        </p:txBody>
      </p:sp>
      <p:sp>
        <p:nvSpPr>
          <p:cNvPr id="25" name="右中かっこ 24"/>
          <p:cNvSpPr/>
          <p:nvPr/>
        </p:nvSpPr>
        <p:spPr>
          <a:xfrm>
            <a:off x="7943849" y="2239194"/>
            <a:ext cx="216024" cy="27019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8286799" y="1999046"/>
            <a:ext cx="461665" cy="31822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dirty="0"/>
              <a:t>２週目のレポートも綴じ込む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892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面接</a:t>
            </a:r>
            <a:r>
              <a:rPr lang="ja-JP" altLang="en-US" dirty="0"/>
              <a:t>（各課題の第</a:t>
            </a:r>
            <a:r>
              <a:rPr lang="en-US" altLang="ja-JP" dirty="0"/>
              <a:t>2, 4</a:t>
            </a:r>
            <a:r>
              <a:rPr lang="ja-JP" altLang="en-US" dirty="0"/>
              <a:t>週）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面接開始時間の目安は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に掲載の通り</a:t>
            </a:r>
            <a:endParaRPr kumimoji="1" lang="en-US" altLang="ja-JP" dirty="0"/>
          </a:p>
          <a:p>
            <a:pPr lvl="1"/>
            <a:r>
              <a:rPr lang="ja-JP" altLang="en-US" dirty="0">
                <a:solidFill>
                  <a:srgbClr val="FF0000"/>
                </a:solidFill>
              </a:rPr>
              <a:t>面接開始時間に関係なく，レポートは</a:t>
            </a:r>
            <a:r>
              <a:rPr lang="en-US" altLang="ja-JP" dirty="0">
                <a:solidFill>
                  <a:srgbClr val="FF0000"/>
                </a:solidFill>
              </a:rPr>
              <a:t>13:00</a:t>
            </a:r>
            <a:r>
              <a:rPr lang="ja-JP" altLang="en-US" dirty="0">
                <a:solidFill>
                  <a:srgbClr val="FF0000"/>
                </a:solidFill>
              </a:rPr>
              <a:t>が期限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endParaRPr lang="en-US" altLang="ja-JP" dirty="0"/>
          </a:p>
          <a:p>
            <a:r>
              <a:rPr kumimoji="1" lang="ja-JP" altLang="en-US" dirty="0"/>
              <a:t>面接の流れ（１人あたり</a:t>
            </a:r>
            <a:r>
              <a:rPr kumimoji="1" lang="en-US" altLang="ja-JP" dirty="0"/>
              <a:t>20</a:t>
            </a:r>
            <a:r>
              <a:rPr kumimoji="1" lang="ja-JP" altLang="en-US" dirty="0"/>
              <a:t>分）</a:t>
            </a:r>
            <a:endParaRPr kumimoji="1" lang="en-US" altLang="ja-JP" dirty="0"/>
          </a:p>
          <a:p>
            <a:pPr lvl="1"/>
            <a:r>
              <a:rPr lang="ja-JP" altLang="en-US" dirty="0"/>
              <a:t>作成したプログラムについて説明する</a:t>
            </a:r>
            <a:endParaRPr lang="en-US" altLang="ja-JP" dirty="0"/>
          </a:p>
          <a:p>
            <a:pPr lvl="1"/>
            <a:r>
              <a:rPr kumimoji="1" lang="ja-JP" altLang="en-US" dirty="0"/>
              <a:t>問題で要求されている事項を説明する</a:t>
            </a:r>
            <a:endParaRPr kumimoji="1" lang="en-US" altLang="ja-JP" dirty="0"/>
          </a:p>
          <a:p>
            <a:pPr lvl="1"/>
            <a:r>
              <a:rPr kumimoji="1" lang="ja-JP" altLang="en-US" dirty="0">
                <a:solidFill>
                  <a:srgbClr val="FF0000"/>
                </a:solidFill>
              </a:rPr>
              <a:t>短時間で説明できるように準備して臨むこと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lvl="1"/>
            <a:endParaRPr kumimoji="1" lang="en-US" altLang="ja-JP" dirty="0"/>
          </a:p>
          <a:p>
            <a:r>
              <a:rPr kumimoji="1" lang="ja-JP" altLang="en-US" dirty="0"/>
              <a:t>面接の空き時間を活用して課題を進めること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814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評価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ja-JP" altLang="en-US" dirty="0"/>
                  <a:t>３つの課題と期末試験の平均で算出</a:t>
                </a:r>
                <a:endParaRPr kumimoji="1" lang="en-US" altLang="ja-JP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dirty="0">
                          <a:latin typeface="Cambria Math" panose="02040503050406030204" pitchFamily="18" charset="0"/>
                        </a:rPr>
                        <m:t>点数</m:t>
                      </m:r>
                      <m:r>
                        <a:rPr lang="en-US" altLang="ja-JP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altLang="ja-JP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ja-JP" altLang="en-US" i="1" dirty="0">
                              <a:latin typeface="Cambria Math" panose="02040503050406030204" pitchFamily="18" charset="0"/>
                            </a:rPr>
                            <m:t>課題</m:t>
                          </m:r>
                          <m:r>
                            <a:rPr lang="en-US" altLang="ja-JP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ja-JP" altLang="en-US" i="1" dirty="0">
                              <a:latin typeface="Cambria Math" panose="02040503050406030204" pitchFamily="18" charset="0"/>
                            </a:rPr>
                            <m:t>課題</m:t>
                          </m:r>
                          <m:r>
                            <a:rPr lang="en-US" altLang="ja-JP" b="0" i="1" dirty="0" smtClean="0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ja-JP" altLang="en-US" i="1" dirty="0">
                              <a:latin typeface="Cambria Math" panose="02040503050406030204" pitchFamily="18" charset="0"/>
                            </a:rPr>
                            <m:t>課題</m:t>
                          </m:r>
                          <m:r>
                            <a:rPr lang="en-US" altLang="ja-JP" b="0" i="1" dirty="0" smtClean="0">
                              <a:latin typeface="Cambria Math" panose="02040503050406030204" pitchFamily="18" charset="0"/>
                            </a:rPr>
                            <m:t>3+</m:t>
                          </m:r>
                          <m:r>
                            <a:rPr lang="ja-JP" altLang="en-US" i="1" dirty="0">
                              <a:latin typeface="Cambria Math" panose="02040503050406030204" pitchFamily="18" charset="0"/>
                            </a:rPr>
                            <m:t>期末試験</m:t>
                          </m:r>
                        </m:e>
                      </m:d>
                    </m:oMath>
                  </m:oMathPara>
                </a14:m>
                <a:endParaRPr kumimoji="1" lang="en-US" altLang="ja-JP" dirty="0"/>
              </a:p>
              <a:p>
                <a:pPr lvl="1"/>
                <a:r>
                  <a:rPr kumimoji="1" lang="ja-JP" altLang="en-US" dirty="0"/>
                  <a:t>点数が</a:t>
                </a:r>
                <a:r>
                  <a:rPr kumimoji="1" lang="en-US" altLang="ja-JP" dirty="0"/>
                  <a:t>60</a:t>
                </a:r>
                <a:r>
                  <a:rPr kumimoji="1" lang="ja-JP" altLang="en-US" dirty="0"/>
                  <a:t>点以上なら合格</a:t>
                </a:r>
                <a:endParaRPr kumimoji="1" lang="en-US" altLang="ja-JP" dirty="0"/>
              </a:p>
              <a:p>
                <a:pPr lvl="1"/>
                <a:endParaRPr kumimoji="1" lang="en-US" altLang="ja-JP" dirty="0"/>
              </a:p>
              <a:p>
                <a:r>
                  <a:rPr lang="ja-JP" altLang="en-US" dirty="0"/>
                  <a:t>各課題の配点は次スライド参照</a:t>
                </a:r>
                <a:endParaRPr lang="en-US" altLang="ja-JP" dirty="0"/>
              </a:p>
              <a:p>
                <a:pPr lvl="1"/>
                <a:endParaRPr kumimoji="1" lang="en-US" altLang="ja-JP" dirty="0"/>
              </a:p>
              <a:p>
                <a:r>
                  <a:rPr lang="ja-JP" altLang="en-US" dirty="0"/>
                  <a:t>期末試験</a:t>
                </a:r>
                <a:endParaRPr lang="en-US" altLang="ja-JP" dirty="0"/>
              </a:p>
              <a:p>
                <a:pPr lvl="1"/>
                <a:r>
                  <a:rPr kumimoji="1" lang="ja-JP" altLang="en-US" dirty="0"/>
                  <a:t>場所</a:t>
                </a:r>
                <a:r>
                  <a:rPr kumimoji="1" lang="en-US" altLang="ja-JP" dirty="0"/>
                  <a:t>: </a:t>
                </a:r>
                <a:r>
                  <a:rPr kumimoji="1" lang="ja-JP" altLang="en-US" dirty="0"/>
                  <a:t>大講義棟</a:t>
                </a:r>
                <a:endParaRPr kumimoji="1" lang="en-US" altLang="ja-JP" dirty="0"/>
              </a:p>
              <a:p>
                <a:pPr lvl="1"/>
                <a:r>
                  <a:rPr kumimoji="1" lang="ja-JP" altLang="en-US" dirty="0"/>
                  <a:t>内容</a:t>
                </a:r>
                <a:r>
                  <a:rPr kumimoji="1" lang="en-US" altLang="ja-JP" dirty="0"/>
                  <a:t>: </a:t>
                </a:r>
                <a:r>
                  <a:rPr kumimoji="1" lang="ja-JP" altLang="en-US" dirty="0"/>
                  <a:t>基本問題，課題に基づく問題，力試し問題</a:t>
                </a:r>
                <a:endParaRPr kumimoji="1" lang="en-US" altLang="ja-JP" dirty="0"/>
              </a:p>
              <a:p>
                <a:pPr lvl="1"/>
                <a:r>
                  <a:rPr kumimoji="1" lang="ja-JP" altLang="en-US" dirty="0"/>
                  <a:t>持ち込み不可（簡単な問題を出題）</a:t>
                </a: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01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各課題 </a:t>
            </a:r>
            <a:r>
              <a:rPr kumimoji="1" lang="en-US" altLang="ja-JP" dirty="0"/>
              <a:t>(</a:t>
            </a:r>
            <a:r>
              <a:rPr lang="ja-JP" altLang="en-US" dirty="0"/>
              <a:t>満点</a:t>
            </a:r>
            <a:r>
              <a:rPr kumimoji="1" lang="en-US" altLang="ja-JP" dirty="0"/>
              <a:t>100) </a:t>
            </a:r>
            <a:r>
              <a:rPr kumimoji="1" lang="ja-JP" altLang="en-US" dirty="0"/>
              <a:t>の</a:t>
            </a:r>
            <a:r>
              <a:rPr lang="ja-JP" altLang="en-US" dirty="0"/>
              <a:t>配点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971600" y="2204864"/>
            <a:ext cx="4320480" cy="1440160"/>
          </a:xfrm>
          <a:prstGeom prst="rect">
            <a:avLst/>
          </a:prstGeom>
          <a:ln w="28575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dirty="0"/>
          </a:p>
        </p:txBody>
      </p:sp>
      <p:sp>
        <p:nvSpPr>
          <p:cNvPr id="31" name="正方形/長方形 30"/>
          <p:cNvSpPr/>
          <p:nvPr/>
        </p:nvSpPr>
        <p:spPr>
          <a:xfrm>
            <a:off x="5292080" y="2204865"/>
            <a:ext cx="1440160" cy="1440160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dirty="0"/>
          </a:p>
        </p:txBody>
      </p:sp>
      <p:sp>
        <p:nvSpPr>
          <p:cNvPr id="32" name="正方形/長方形 31"/>
          <p:cNvSpPr/>
          <p:nvPr/>
        </p:nvSpPr>
        <p:spPr>
          <a:xfrm>
            <a:off x="6732241" y="2204864"/>
            <a:ext cx="1440160" cy="1440160"/>
          </a:xfrm>
          <a:prstGeom prst="rect">
            <a:avLst/>
          </a:prstGeom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400" dirty="0"/>
          </a:p>
        </p:txBody>
      </p:sp>
      <p:cxnSp>
        <p:nvCxnSpPr>
          <p:cNvPr id="33" name="直線コネクタ 32"/>
          <p:cNvCxnSpPr/>
          <p:nvPr/>
        </p:nvCxnSpPr>
        <p:spPr>
          <a:xfrm>
            <a:off x="2411760" y="2204864"/>
            <a:ext cx="0" cy="144016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5076056" y="170080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60</a:t>
            </a:r>
            <a:endParaRPr kumimoji="1" lang="ja-JP" altLang="en-US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5796136" y="170080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7</a:t>
            </a:r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6509138" y="170080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8</a:t>
            </a:r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7222140" y="170080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9</a:t>
            </a:r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7812360" y="1700808"/>
            <a:ext cx="702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10</a:t>
            </a:r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2216970" y="170080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2</a:t>
            </a:r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2937050" y="170080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3</a:t>
            </a:r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650052" y="170080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4</a:t>
            </a:r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363054" y="170080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5</a:t>
            </a:r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1501583" y="170080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1</a:t>
            </a:r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788581" y="170080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0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191239" y="1700808"/>
            <a:ext cx="792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(</a:t>
            </a:r>
            <a:r>
              <a:rPr lang="ja-JP" altLang="en-US" dirty="0"/>
              <a:t>点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1149350" y="3042851"/>
            <a:ext cx="1136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/>
              <a:t>2</a:t>
            </a:r>
            <a:r>
              <a:rPr kumimoji="1" lang="ja-JP" altLang="en-US" sz="1600" dirty="0"/>
              <a:t>週目面接のみ採点</a:t>
            </a:r>
          </a:p>
        </p:txBody>
      </p:sp>
      <p:cxnSp>
        <p:nvCxnSpPr>
          <p:cNvPr id="48" name="直線矢印コネクタ 47"/>
          <p:cNvCxnSpPr/>
          <p:nvPr/>
        </p:nvCxnSpPr>
        <p:spPr>
          <a:xfrm flipH="1">
            <a:off x="977570" y="3324969"/>
            <a:ext cx="216936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/>
          <p:nvPr/>
        </p:nvCxnSpPr>
        <p:spPr>
          <a:xfrm>
            <a:off x="2201704" y="3324968"/>
            <a:ext cx="210056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71600" y="3861048"/>
            <a:ext cx="7543750" cy="2253198"/>
          </a:xfrm>
        </p:spPr>
        <p:txBody>
          <a:bodyPr>
            <a:normAutofit fontScale="85000" lnSpcReduction="20000"/>
          </a:bodyPr>
          <a:lstStyle/>
          <a:p>
            <a:r>
              <a:rPr kumimoji="1" lang="ja-JP" altLang="en-US" dirty="0"/>
              <a:t>基本問題</a:t>
            </a:r>
            <a:r>
              <a:rPr lang="ja-JP" altLang="en-US" dirty="0"/>
              <a:t> </a:t>
            </a:r>
            <a:r>
              <a:rPr lang="en-US" altLang="ja-JP" dirty="0"/>
              <a:t>(60) </a:t>
            </a:r>
            <a:r>
              <a:rPr kumimoji="1" lang="ja-JP" altLang="en-US" dirty="0"/>
              <a:t>と発展問題 </a:t>
            </a:r>
            <a:r>
              <a:rPr kumimoji="1" lang="en-US" altLang="ja-JP" dirty="0"/>
              <a:t>(20)</a:t>
            </a:r>
            <a:endParaRPr lang="en-US" altLang="ja-JP" dirty="0"/>
          </a:p>
          <a:p>
            <a:pPr lvl="1"/>
            <a:r>
              <a:rPr kumimoji="1" lang="ja-JP" altLang="en-US" dirty="0"/>
              <a:t>自動採点のテストに合格したのち，面接で認定</a:t>
            </a:r>
            <a:endParaRPr kumimoji="1" lang="en-US" altLang="ja-JP" dirty="0"/>
          </a:p>
          <a:p>
            <a:pPr lvl="1"/>
            <a:r>
              <a:rPr lang="ja-JP" altLang="en-US" dirty="0"/>
              <a:t>説明問題や論説問題など，例外あり</a:t>
            </a:r>
            <a:endParaRPr lang="en-US" altLang="ja-JP" dirty="0"/>
          </a:p>
          <a:p>
            <a:pPr lvl="1"/>
            <a:r>
              <a:rPr kumimoji="1" lang="en-US" altLang="ja-JP" dirty="0"/>
              <a:t>20</a:t>
            </a:r>
            <a:r>
              <a:rPr kumimoji="1" lang="ja-JP" altLang="en-US" dirty="0"/>
              <a:t>点分は</a:t>
            </a:r>
            <a:r>
              <a:rPr kumimoji="1" lang="en-US" altLang="ja-JP" dirty="0"/>
              <a:t>2</a:t>
            </a:r>
            <a:r>
              <a:rPr kumimoji="1" lang="ja-JP" altLang="en-US" dirty="0"/>
              <a:t>週目の面接時のみ採点</a:t>
            </a:r>
            <a:endParaRPr kumimoji="1" lang="en-US" altLang="ja-JP" dirty="0"/>
          </a:p>
          <a:p>
            <a:r>
              <a:rPr lang="ja-JP" altLang="en-US" dirty="0"/>
              <a:t>面接点 </a:t>
            </a:r>
            <a:r>
              <a:rPr lang="en-US" altLang="ja-JP" dirty="0"/>
              <a:t>(20): </a:t>
            </a:r>
            <a:r>
              <a:rPr lang="ja-JP" altLang="en-US" dirty="0"/>
              <a:t>２週目 </a:t>
            </a:r>
            <a:r>
              <a:rPr lang="en-US" altLang="ja-JP" dirty="0"/>
              <a:t>(10) </a:t>
            </a:r>
            <a:r>
              <a:rPr lang="ja-JP" altLang="en-US" dirty="0"/>
              <a:t>と４週目 </a:t>
            </a:r>
            <a:r>
              <a:rPr lang="en-US" altLang="ja-JP" dirty="0"/>
              <a:t>(10)</a:t>
            </a:r>
          </a:p>
          <a:p>
            <a:pPr lvl="1"/>
            <a:r>
              <a:rPr kumimoji="1" lang="ja-JP" altLang="en-US" dirty="0"/>
              <a:t>レポート点 </a:t>
            </a:r>
            <a:r>
              <a:rPr kumimoji="1" lang="en-US" altLang="ja-JP" dirty="0"/>
              <a:t>(5): </a:t>
            </a:r>
            <a:r>
              <a:rPr kumimoji="1" lang="ja-JP" altLang="en-US" dirty="0">
                <a:solidFill>
                  <a:srgbClr val="FF0000"/>
                </a:solidFill>
              </a:rPr>
              <a:t>整ったレポートが遅延なく</a:t>
            </a:r>
            <a:r>
              <a:rPr kumimoji="1" lang="ja-JP" altLang="en-US" dirty="0"/>
              <a:t>提出されたか</a:t>
            </a:r>
            <a:endParaRPr kumimoji="1" lang="en-US" altLang="ja-JP" dirty="0"/>
          </a:p>
          <a:p>
            <a:pPr lvl="1"/>
            <a:r>
              <a:rPr lang="ja-JP" altLang="en-US" dirty="0"/>
              <a:t>面接点 </a:t>
            </a:r>
            <a:r>
              <a:rPr lang="en-US" altLang="ja-JP" dirty="0"/>
              <a:t>(5): </a:t>
            </a:r>
            <a:r>
              <a:rPr lang="ja-JP" altLang="en-US" dirty="0"/>
              <a:t>提出したレポートを</a:t>
            </a:r>
            <a:r>
              <a:rPr lang="ja-JP" altLang="en-US" dirty="0">
                <a:solidFill>
                  <a:srgbClr val="FF0000"/>
                </a:solidFill>
              </a:rPr>
              <a:t>適切に説明</a:t>
            </a:r>
            <a:r>
              <a:rPr lang="ja-JP" altLang="en-US" dirty="0"/>
              <a:t>できるか</a:t>
            </a:r>
            <a:endParaRPr kumimoji="1" lang="ja-JP" altLang="en-US" dirty="0"/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2432994" y="2319263"/>
            <a:ext cx="1591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基本問題</a:t>
            </a: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5216533" y="2315487"/>
            <a:ext cx="1591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面接</a:t>
            </a: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6656694" y="2313654"/>
            <a:ext cx="1591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発展問題</a:t>
            </a:r>
          </a:p>
        </p:txBody>
      </p:sp>
      <p:sp>
        <p:nvSpPr>
          <p:cNvPr id="60" name="正方形/長方形 59"/>
          <p:cNvSpPr/>
          <p:nvPr/>
        </p:nvSpPr>
        <p:spPr>
          <a:xfrm>
            <a:off x="5292080" y="2750233"/>
            <a:ext cx="360040" cy="89479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6012160" y="2750232"/>
            <a:ext cx="360040" cy="89479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/>
          <p:cNvSpPr/>
          <p:nvPr/>
        </p:nvSpPr>
        <p:spPr>
          <a:xfrm>
            <a:off x="5652120" y="2750232"/>
            <a:ext cx="360040" cy="89479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/>
          <p:cNvSpPr/>
          <p:nvPr/>
        </p:nvSpPr>
        <p:spPr>
          <a:xfrm>
            <a:off x="6372200" y="2750231"/>
            <a:ext cx="360040" cy="894793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5276161" y="2767629"/>
            <a:ext cx="400110" cy="8773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bg1"/>
                </a:solidFill>
              </a:rPr>
              <a:t>レポート</a:t>
            </a:r>
            <a:endParaRPr kumimoji="1"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5652120" y="2767629"/>
            <a:ext cx="400110" cy="8773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chemeClr val="bg1"/>
                </a:solidFill>
              </a:rPr>
              <a:t>面接</a:t>
            </a: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6012160" y="2767629"/>
            <a:ext cx="400110" cy="8773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chemeClr val="bg1"/>
                </a:solidFill>
              </a:rPr>
              <a:t>レポート</a:t>
            </a:r>
            <a:endParaRPr kumimoji="1"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6388119" y="2767629"/>
            <a:ext cx="400110" cy="8773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chemeClr val="bg1"/>
                </a:solidFill>
              </a:rPr>
              <a:t>面接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27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レポートのコピペは厳罰！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 dirty="0"/>
              <a:t>コピペは誰の得にもならない</a:t>
            </a:r>
            <a:endParaRPr lang="en-US" altLang="ja-JP" dirty="0"/>
          </a:p>
          <a:p>
            <a:pPr lvl="1"/>
            <a:r>
              <a:rPr lang="ja-JP" altLang="en-US" dirty="0"/>
              <a:t>モノを作るためのスキルが全く身につかない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友達と一緒に課題に取り組むのは構わないが，提出されたプログラムが類似するのはアウト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提出されたプログラムのコピペ度合いを自動解析</a:t>
            </a:r>
            <a:endParaRPr lang="en-US" altLang="ja-JP" dirty="0"/>
          </a:p>
          <a:p>
            <a:pPr lvl="1"/>
            <a:r>
              <a:rPr lang="ja-JP" altLang="en-US" dirty="0"/>
              <a:t>誰と誰が「仲良し」なのか丸見え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自分のペースで課題に取り組むこと</a:t>
            </a:r>
            <a:endParaRPr lang="en-US" altLang="ja-JP" dirty="0"/>
          </a:p>
          <a:p>
            <a:pPr lvl="1"/>
            <a:r>
              <a:rPr kumimoji="1" lang="ja-JP" altLang="en-US" dirty="0"/>
              <a:t>発展問題を解かなくても平均</a:t>
            </a:r>
            <a:r>
              <a:rPr kumimoji="1" lang="en-US" altLang="ja-JP" dirty="0"/>
              <a:t>80</a:t>
            </a:r>
            <a:r>
              <a:rPr kumimoji="1" lang="ja-JP" altLang="en-US" dirty="0"/>
              <a:t>点になる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008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講義資料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課題・解説資料はウェブ上で公開する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C</a:t>
            </a:r>
            <a:r>
              <a:rPr kumimoji="1" lang="ja-JP" altLang="en-US" dirty="0"/>
              <a:t>言語の自習のための参考資料</a:t>
            </a:r>
            <a:endParaRPr kumimoji="1" lang="en-US" altLang="ja-JP" dirty="0"/>
          </a:p>
          <a:p>
            <a:pPr lvl="1"/>
            <a:r>
              <a:rPr lang="ja-JP" altLang="en-US" dirty="0"/>
              <a:t>林 晴比古</a:t>
            </a:r>
            <a:r>
              <a:rPr lang="en-US" altLang="ja-JP" dirty="0"/>
              <a:t>:『</a:t>
            </a:r>
            <a:r>
              <a:rPr lang="ja-JP" altLang="en-US" dirty="0"/>
              <a:t>新・</a:t>
            </a:r>
            <a:r>
              <a:rPr lang="en-US" altLang="ja-JP" dirty="0"/>
              <a:t>C</a:t>
            </a:r>
            <a:r>
              <a:rPr lang="ja-JP" altLang="en-US" dirty="0"/>
              <a:t>言語入門 シニア編 </a:t>
            </a:r>
            <a:r>
              <a:rPr lang="en-US" altLang="ja-JP" dirty="0"/>
              <a:t>(C</a:t>
            </a:r>
            <a:r>
              <a:rPr lang="ja-JP" altLang="en-US" dirty="0"/>
              <a:t>言語実用マスターシリーズ</a:t>
            </a:r>
            <a:r>
              <a:rPr lang="en-US" altLang="ja-JP" dirty="0"/>
              <a:t>)』</a:t>
            </a:r>
            <a:r>
              <a:rPr lang="ja-JP" altLang="en-US" dirty="0" err="1"/>
              <a:t>，</a:t>
            </a:r>
            <a:r>
              <a:rPr lang="ja-JP" altLang="en-US" dirty="0"/>
              <a:t>ソフトバンククリエイティブ，</a:t>
            </a:r>
            <a:r>
              <a:rPr lang="en-US" altLang="ja-JP" dirty="0"/>
              <a:t>2004</a:t>
            </a:r>
            <a:r>
              <a:rPr lang="ja-JP" altLang="en-US" dirty="0"/>
              <a:t>年．</a:t>
            </a:r>
          </a:p>
          <a:p>
            <a:pPr lvl="1"/>
            <a:r>
              <a:rPr lang="ja-JP" altLang="en-US" dirty="0"/>
              <a:t>高橋 麻奈</a:t>
            </a:r>
            <a:r>
              <a:rPr lang="en-US" altLang="ja-JP" dirty="0"/>
              <a:t>:『</a:t>
            </a:r>
            <a:r>
              <a:rPr lang="ja-JP" altLang="en-US" dirty="0"/>
              <a:t>やさしい</a:t>
            </a:r>
            <a:r>
              <a:rPr lang="en-US" altLang="ja-JP" dirty="0"/>
              <a:t>C </a:t>
            </a:r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版 </a:t>
            </a:r>
            <a:r>
              <a:rPr lang="en-US" altLang="ja-JP" dirty="0"/>
              <a:t>(</a:t>
            </a:r>
            <a:r>
              <a:rPr lang="ja-JP" altLang="en-US" dirty="0"/>
              <a:t>「やさしい」シリーズ</a:t>
            </a:r>
            <a:r>
              <a:rPr lang="en-US" altLang="ja-JP" dirty="0"/>
              <a:t>)』</a:t>
            </a:r>
            <a:r>
              <a:rPr lang="ja-JP" altLang="en-US" dirty="0" err="1"/>
              <a:t>，</a:t>
            </a:r>
            <a:r>
              <a:rPr lang="en-US" altLang="ja-JP" dirty="0"/>
              <a:t>SB</a:t>
            </a:r>
            <a:r>
              <a:rPr lang="ja-JP" altLang="en-US" dirty="0"/>
              <a:t>クリエイティブ，</a:t>
            </a:r>
            <a:r>
              <a:rPr lang="en-US" altLang="ja-JP" dirty="0" smtClean="0"/>
              <a:t>2017</a:t>
            </a:r>
            <a:r>
              <a:rPr lang="ja-JP" altLang="en-US" dirty="0" smtClean="0"/>
              <a:t>年</a:t>
            </a:r>
            <a:r>
              <a:rPr lang="ja-JP" altLang="en-US" dirty="0"/>
              <a:t>．</a:t>
            </a:r>
            <a:endParaRPr lang="en-US" altLang="ja-JP" dirty="0"/>
          </a:p>
          <a:p>
            <a:pPr lvl="1"/>
            <a:r>
              <a:rPr lang="ja-JP" altLang="en-US" dirty="0"/>
              <a:t>倉 薫</a:t>
            </a:r>
            <a:r>
              <a:rPr lang="en-US" altLang="ja-JP" dirty="0"/>
              <a:t>:『</a:t>
            </a:r>
            <a:r>
              <a:rPr lang="ja-JP" altLang="en-US" dirty="0"/>
              <a:t>プログラミング学習シリーズ </a:t>
            </a:r>
            <a:r>
              <a:rPr lang="en-US" altLang="ja-JP" dirty="0"/>
              <a:t>C</a:t>
            </a:r>
            <a:r>
              <a:rPr lang="ja-JP" altLang="en-US" dirty="0"/>
              <a:t>言語改訂版 </a:t>
            </a:r>
            <a:r>
              <a:rPr lang="en-US" altLang="ja-JP" dirty="0"/>
              <a:t>1 </a:t>
            </a:r>
            <a:r>
              <a:rPr lang="ja-JP" altLang="en-US" dirty="0"/>
              <a:t>はじめての</a:t>
            </a:r>
            <a:r>
              <a:rPr lang="en-US" altLang="ja-JP" dirty="0"/>
              <a:t>C</a:t>
            </a:r>
            <a:r>
              <a:rPr lang="ja-JP" altLang="en-US" dirty="0"/>
              <a:t>プログラミング</a:t>
            </a:r>
            <a:r>
              <a:rPr lang="en-US" altLang="ja-JP" dirty="0"/>
              <a:t>』</a:t>
            </a:r>
            <a:r>
              <a:rPr lang="ja-JP" altLang="en-US" dirty="0" err="1"/>
              <a:t>，</a:t>
            </a:r>
            <a:r>
              <a:rPr lang="ja-JP" altLang="en-US" dirty="0"/>
              <a:t>翔泳社，</a:t>
            </a:r>
            <a:r>
              <a:rPr lang="en-US" altLang="ja-JP" dirty="0"/>
              <a:t>2009</a:t>
            </a:r>
            <a:r>
              <a:rPr lang="ja-JP" altLang="en-US" dirty="0"/>
              <a:t>年．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248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質問等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8335838" cy="4351338"/>
          </a:xfrm>
        </p:spPr>
        <p:txBody>
          <a:bodyPr>
            <a:norm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質問</a:t>
            </a:r>
            <a:r>
              <a:rPr kumimoji="1" lang="ja-JP" altLang="en-US" dirty="0">
                <a:solidFill>
                  <a:srgbClr val="FF0000"/>
                </a:solidFill>
              </a:rPr>
              <a:t>してください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lvl="1"/>
            <a:r>
              <a:rPr lang="ja-JP" altLang="en-US" dirty="0"/>
              <a:t>演習時間にどんどん質問してほしい</a:t>
            </a:r>
            <a:endParaRPr lang="en-US" altLang="ja-JP" dirty="0"/>
          </a:p>
          <a:p>
            <a:pPr lvl="1"/>
            <a:r>
              <a:rPr kumimoji="1" lang="ja-JP" altLang="en-US" dirty="0"/>
              <a:t>メールでの質問も歓迎</a:t>
            </a:r>
            <a:r>
              <a:rPr lang="ja-JP" altLang="en-US" dirty="0" smtClean="0"/>
              <a:t>（“質問</a:t>
            </a:r>
            <a:r>
              <a:rPr lang="ja-JP" altLang="en-US" dirty="0"/>
              <a:t>メールの出</a:t>
            </a:r>
            <a:r>
              <a:rPr lang="ja-JP" altLang="en-US" dirty="0" smtClean="0"/>
              <a:t>し方”参照）</a:t>
            </a:r>
            <a:endParaRPr lang="en-US" altLang="ja-JP" dirty="0"/>
          </a:p>
          <a:p>
            <a:endParaRPr lang="en-US" altLang="ja-JP" dirty="0" smtClean="0"/>
          </a:p>
          <a:p>
            <a:r>
              <a:rPr lang="ja-JP" altLang="en-US" dirty="0" smtClean="0"/>
              <a:t>学生</a:t>
            </a:r>
            <a:r>
              <a:rPr lang="ja-JP" altLang="en-US" dirty="0"/>
              <a:t>の声を参考に毎年課題を検討・改良</a:t>
            </a:r>
            <a:endParaRPr lang="en-US" altLang="ja-JP" dirty="0"/>
          </a:p>
          <a:p>
            <a:pPr lvl="1"/>
            <a:r>
              <a:rPr lang="ja-JP" altLang="en-US" dirty="0"/>
              <a:t>ウェブサイトの充実</a:t>
            </a:r>
            <a:endParaRPr lang="en-US" altLang="ja-JP" dirty="0"/>
          </a:p>
          <a:p>
            <a:pPr lvl="1"/>
            <a:r>
              <a:rPr lang="ja-JP" altLang="en-US" dirty="0"/>
              <a:t>自動採点システムの利用範囲を学内に拡大</a:t>
            </a:r>
            <a:endParaRPr lang="en-US" altLang="ja-JP" dirty="0"/>
          </a:p>
          <a:p>
            <a:pPr lvl="1"/>
            <a:r>
              <a:rPr lang="ja-JP" altLang="en-US" dirty="0"/>
              <a:t>課題や採点システムは独自に開発したもの</a:t>
            </a:r>
            <a:endParaRPr lang="en-US" altLang="ja-JP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55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この演習で目指すこと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プログラミングの概念や技法を習得する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 dirty="0"/>
              <a:t>アルゴリズムを設計・実装する能力を養う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計算機アーキテクチャの理解を深める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en-US" altLang="ja-JP" dirty="0"/>
              <a:t>UNIX</a:t>
            </a:r>
            <a:r>
              <a:rPr lang="ja-JP" altLang="en-US" dirty="0"/>
              <a:t>環境の利用方法を習得する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kumimoji="1" lang="ja-JP" altLang="en-US" dirty="0">
                <a:solidFill>
                  <a:srgbClr val="FF0000"/>
                </a:solidFill>
              </a:rPr>
              <a:t>プログラミングを通して，モノを作り上げる感動（楽しさや難しさ）を味わって欲しい</a:t>
            </a:r>
            <a:endParaRPr lang="en-US" altLang="ja-JP" dirty="0">
              <a:solidFill>
                <a:srgbClr val="FF0000"/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740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5400" dirty="0" smtClean="0"/>
              <a:t>計算機環境につい</a:t>
            </a:r>
            <a:r>
              <a:rPr lang="ja-JP" altLang="en-US" sz="5400" dirty="0"/>
              <a:t>て</a:t>
            </a:r>
            <a:endParaRPr kumimoji="1" lang="ja-JP" altLang="en-US" sz="540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240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演習室使用上の注意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 dirty="0"/>
              <a:t>演習室の注意</a:t>
            </a:r>
            <a:endParaRPr lang="en-US" altLang="ja-JP" dirty="0"/>
          </a:p>
          <a:p>
            <a:pPr lvl="1"/>
            <a:r>
              <a:rPr lang="ja-JP" altLang="en-US" dirty="0"/>
              <a:t>必ずスリッパに履き変え，退室時に下駄箱に戻す</a:t>
            </a:r>
          </a:p>
          <a:p>
            <a:pPr lvl="1"/>
            <a:r>
              <a:rPr lang="ja-JP" altLang="en-US" dirty="0"/>
              <a:t>喫煙・飲食（ジュース等も）厳禁．ゴミは出さない</a:t>
            </a:r>
          </a:p>
          <a:p>
            <a:pPr lvl="1"/>
            <a:r>
              <a:rPr lang="ja-JP" altLang="en-US" dirty="0"/>
              <a:t>不要なプリントアウトは回収箱へ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kumimoji="1" lang="ja-JP" altLang="en-US" dirty="0"/>
              <a:t>夜間（</a:t>
            </a:r>
            <a:r>
              <a:rPr kumimoji="1" lang="en-US" altLang="ja-JP" dirty="0"/>
              <a:t>22</a:t>
            </a:r>
            <a:r>
              <a:rPr kumimoji="1" lang="ja-JP" altLang="en-US" dirty="0"/>
              <a:t>時～</a:t>
            </a:r>
            <a:r>
              <a:rPr kumimoji="1" lang="en-US" altLang="ja-JP" dirty="0"/>
              <a:t>7</a:t>
            </a:r>
            <a:r>
              <a:rPr kumimoji="1" lang="ja-JP" altLang="en-US" dirty="0"/>
              <a:t>時）・休日の入室について</a:t>
            </a:r>
            <a:endParaRPr kumimoji="1" lang="en-US" altLang="ja-JP" dirty="0"/>
          </a:p>
          <a:p>
            <a:pPr lvl="1"/>
            <a:r>
              <a:rPr lang="ja-JP" altLang="en-US" dirty="0"/>
              <a:t>学生の要望により夜間・休日の入館が可能に</a:t>
            </a:r>
            <a:endParaRPr lang="en-US" altLang="ja-JP" dirty="0"/>
          </a:p>
          <a:p>
            <a:pPr lvl="1"/>
            <a:r>
              <a:rPr lang="ja-JP" altLang="en-US" dirty="0"/>
              <a:t>入館する際は，別館１階東側（１号館側）のドア右側に設置されているカードリーダーに学生証を読み取らせる</a:t>
            </a:r>
            <a:endParaRPr lang="en-US" altLang="ja-JP" dirty="0"/>
          </a:p>
          <a:p>
            <a:pPr lvl="1"/>
            <a:r>
              <a:rPr lang="ja-JP" altLang="en-US" dirty="0"/>
              <a:t>夜間・休日に入館ができるのは，１号館別館１階（大演習室があるフロア）のみ．それ以外の部分は立入禁止</a:t>
            </a:r>
          </a:p>
          <a:p>
            <a:pPr lvl="1"/>
            <a:r>
              <a:rPr lang="ja-JP" altLang="en-US" dirty="0"/>
              <a:t>女子学生のみ２階の女子トイレまでの立ち入りを許可</a:t>
            </a:r>
            <a:endParaRPr lang="en-US" altLang="ja-JP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14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計算機システム利用上の注意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dirty="0"/>
              <a:t>良識を持って使用すること</a:t>
            </a:r>
            <a:endParaRPr lang="en-US" altLang="ja-JP" dirty="0"/>
          </a:p>
          <a:p>
            <a:pPr lvl="1"/>
            <a:r>
              <a:rPr lang="ja-JP" altLang="en-US" dirty="0"/>
              <a:t>プライバシーや著作権違反に十分注意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セキュリティに配慮すること</a:t>
            </a:r>
            <a:endParaRPr lang="en-US" altLang="ja-JP" dirty="0"/>
          </a:p>
          <a:p>
            <a:pPr lvl="1"/>
            <a:r>
              <a:rPr lang="ja-JP" altLang="en-US" dirty="0"/>
              <a:t>簡単に推測できるようなパスワードを設定しない</a:t>
            </a:r>
            <a:endParaRPr lang="en-US" altLang="ja-JP" dirty="0"/>
          </a:p>
          <a:p>
            <a:pPr lvl="1"/>
            <a:r>
              <a:rPr lang="ja-JP" altLang="en-US" dirty="0"/>
              <a:t>パスワードを他人に教えない</a:t>
            </a:r>
            <a:endParaRPr lang="en-US" altLang="ja-JP" dirty="0"/>
          </a:p>
          <a:p>
            <a:pPr lvl="1"/>
            <a:r>
              <a:rPr lang="ja-JP" altLang="en-US"/>
              <a:t>同じパスワードを複数のサービスで使わない</a:t>
            </a:r>
            <a:endParaRPr lang="en-US" altLang="ja-JP" dirty="0"/>
          </a:p>
          <a:p>
            <a:pPr lvl="1"/>
            <a:r>
              <a:rPr lang="ja-JP" altLang="en-US" dirty="0"/>
              <a:t>ログインしたまま端末を放置しない</a:t>
            </a:r>
            <a:endParaRPr lang="en-US" altLang="ja-JP" dirty="0"/>
          </a:p>
          <a:p>
            <a:pPr lvl="1"/>
            <a:r>
              <a:rPr lang="ja-JP" altLang="en-US" dirty="0"/>
              <a:t>（特に夜間）演習室の安全を脅かさない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本演習の</a:t>
            </a:r>
            <a:r>
              <a:rPr lang="en-US" altLang="ja-JP" dirty="0"/>
              <a:t>ID</a:t>
            </a:r>
            <a:r>
              <a:rPr lang="ja-JP" altLang="en-US" dirty="0"/>
              <a:t>は他の講義および</a:t>
            </a:r>
            <a:r>
              <a:rPr lang="en-US" altLang="ja-JP" dirty="0"/>
              <a:t>3</a:t>
            </a:r>
            <a:r>
              <a:rPr lang="ja-JP" altLang="en-US" dirty="0"/>
              <a:t>年時も使う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458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573604" y="3393736"/>
            <a:ext cx="65325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/>
              <a:t>http://</a:t>
            </a:r>
            <a:r>
              <a:rPr lang="en-US" altLang="ja-JP" sz="3600" dirty="0" err="1"/>
              <a:t>ecei-tohoku.github.io</a:t>
            </a:r>
            <a:r>
              <a:rPr lang="en-US" altLang="ja-JP" sz="3600" dirty="0"/>
              <a:t>/</a:t>
            </a:r>
            <a:r>
              <a:rPr lang="en-US" altLang="ja-JP" sz="3600" dirty="0" err="1"/>
              <a:t>ppa</a:t>
            </a:r>
            <a:r>
              <a:rPr lang="en-US" altLang="ja-JP" sz="3600" dirty="0"/>
              <a:t>/</a:t>
            </a:r>
            <a:endParaRPr lang="ja-JP" altLang="en-US" sz="36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73604" y="1299886"/>
            <a:ext cx="39372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ID</a:t>
            </a:r>
            <a:r>
              <a:rPr kumimoji="1" lang="ja-JP" altLang="en-US" sz="3200" dirty="0" smtClean="0"/>
              <a:t>とパスワードの配布</a:t>
            </a:r>
            <a:endParaRPr kumimoji="1" lang="ja-JP" altLang="en-US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31694" y="365775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初回の環境設定</a:t>
            </a:r>
            <a:endParaRPr kumimoji="1" lang="ja-JP" altLang="en-US" sz="36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73604" y="1997836"/>
            <a:ext cx="310814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X-terminal</a:t>
            </a:r>
            <a:r>
              <a:rPr kumimoji="1" lang="ja-JP" altLang="en-US" sz="3200" dirty="0" smtClean="0"/>
              <a:t>を選択</a:t>
            </a:r>
            <a:endParaRPr kumimoji="1" lang="ja-JP" altLang="en-US" sz="3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3604" y="2695786"/>
            <a:ext cx="51834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web</a:t>
            </a:r>
            <a:r>
              <a:rPr kumimoji="1" lang="ja-JP" altLang="en-US" sz="3200" dirty="0" smtClean="0"/>
              <a:t>ブラウザ</a:t>
            </a:r>
            <a:r>
              <a:rPr lang="ja-JP" altLang="en-US" sz="3200" dirty="0" smtClean="0"/>
              <a:t>（</a:t>
            </a:r>
            <a:r>
              <a:rPr kumimoji="1" lang="en-US" altLang="ja-JP" sz="3200" dirty="0" err="1" smtClean="0"/>
              <a:t>FireFox</a:t>
            </a:r>
            <a:r>
              <a:rPr kumimoji="1" lang="ja-JP" altLang="en-US" sz="3200" dirty="0" smtClean="0"/>
              <a:t>）を起動</a:t>
            </a:r>
            <a:endParaRPr kumimoji="1" lang="ja-JP" altLang="en-US" sz="3200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53" y="4114772"/>
            <a:ext cx="6185647" cy="2522078"/>
          </a:xfrm>
          <a:prstGeom prst="rect">
            <a:avLst/>
          </a:prstGeom>
        </p:spPr>
      </p:pic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47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210318" y="793195"/>
            <a:ext cx="8933681" cy="4351338"/>
          </a:xfrm>
        </p:spPr>
        <p:txBody>
          <a:bodyPr/>
          <a:lstStyle/>
          <a:p>
            <a:pPr marL="185738" lvl="1" indent="-185738"/>
            <a:r>
              <a:rPr lang="ja-JP" altLang="en-US" sz="1600" dirty="0" smtClean="0">
                <a:latin typeface="+mn-ea"/>
              </a:rPr>
              <a:t>初回ログイン時のみ、</a:t>
            </a:r>
            <a:r>
              <a:rPr lang="en-US" altLang="ja-JP" sz="1600" dirty="0" smtClean="0">
                <a:latin typeface="+mn-ea"/>
              </a:rPr>
              <a:t>GNOME</a:t>
            </a:r>
            <a:r>
              <a:rPr lang="ja-JP" altLang="en-US" sz="1600" dirty="0" smtClean="0">
                <a:latin typeface="+mn-ea"/>
              </a:rPr>
              <a:t>の初期設定ウィンドウが表示されます。</a:t>
            </a:r>
            <a:endParaRPr lang="en-US" altLang="ja-JP" sz="1600" dirty="0" smtClean="0">
              <a:latin typeface="+mn-ea"/>
            </a:endParaRPr>
          </a:p>
          <a:p>
            <a:pPr marL="185738" lvl="1" indent="-185738"/>
            <a:r>
              <a:rPr lang="ja-JP" altLang="en-US" sz="1600" dirty="0" smtClean="0">
                <a:latin typeface="+mn-ea"/>
              </a:rPr>
              <a:t>「ようこそ」画面で、「日本語」がチェックされていることを確認し、「次へ」をクリックします。</a:t>
            </a:r>
            <a:endParaRPr lang="en-US" altLang="ja-JP" sz="1600" dirty="0" smtClean="0">
              <a:latin typeface="+mn-ea"/>
            </a:endParaRPr>
          </a:p>
          <a:p>
            <a:pPr marL="185738" lvl="1" indent="-185738"/>
            <a:endParaRPr lang="en-US" altLang="ja-JP" sz="1600" dirty="0">
              <a:latin typeface="+mn-ea"/>
            </a:endParaRPr>
          </a:p>
          <a:p>
            <a:pPr marL="185738" lvl="1" indent="-185738"/>
            <a:endParaRPr lang="en-US" altLang="ja-JP" sz="1600" dirty="0" smtClean="0">
              <a:latin typeface="+mn-ea"/>
            </a:endParaRPr>
          </a:p>
          <a:p>
            <a:pPr marL="185738" lvl="1" indent="-185738"/>
            <a:endParaRPr lang="en-US" altLang="ja-JP" sz="1600" dirty="0">
              <a:latin typeface="+mn-ea"/>
            </a:endParaRPr>
          </a:p>
          <a:p>
            <a:pPr marL="185738" lvl="1" indent="-185738"/>
            <a:endParaRPr lang="en-US" altLang="ja-JP" sz="1600" dirty="0" smtClean="0">
              <a:latin typeface="+mn-ea"/>
            </a:endParaRPr>
          </a:p>
          <a:p>
            <a:pPr marL="185738" lvl="1" indent="-185738"/>
            <a:endParaRPr lang="en-US" altLang="ja-JP" sz="1600" dirty="0">
              <a:latin typeface="+mn-ea"/>
            </a:endParaRPr>
          </a:p>
          <a:p>
            <a:pPr marL="185738" lvl="1" indent="-185738"/>
            <a:endParaRPr lang="en-US" altLang="ja-JP" sz="1600" dirty="0" smtClean="0">
              <a:latin typeface="+mn-ea"/>
            </a:endParaRPr>
          </a:p>
          <a:p>
            <a:pPr marL="185738" lvl="1" indent="-185738"/>
            <a:endParaRPr lang="en-US" altLang="ja-JP" sz="1600" dirty="0">
              <a:latin typeface="+mn-ea"/>
            </a:endParaRPr>
          </a:p>
          <a:p>
            <a:pPr marL="185738" lvl="1" indent="-185738"/>
            <a:endParaRPr lang="en-US" altLang="ja-JP" sz="1600" dirty="0" smtClean="0">
              <a:latin typeface="+mn-ea"/>
            </a:endParaRPr>
          </a:p>
          <a:p>
            <a:pPr marL="185738" lvl="1" indent="-185738"/>
            <a:endParaRPr lang="en-US" altLang="ja-JP" sz="800" dirty="0" smtClean="0">
              <a:latin typeface="+mn-ea"/>
            </a:endParaRPr>
          </a:p>
          <a:p>
            <a:pPr marL="185738" lvl="1" indent="-185738"/>
            <a:r>
              <a:rPr lang="ja-JP" altLang="en-US" sz="1600" dirty="0" smtClean="0">
                <a:latin typeface="+mn-ea"/>
              </a:rPr>
              <a:t>「入力」</a:t>
            </a:r>
            <a:r>
              <a:rPr lang="ja-JP" altLang="en-US" sz="1600" dirty="0">
                <a:latin typeface="+mn-ea"/>
              </a:rPr>
              <a:t>画面で、</a:t>
            </a:r>
            <a:r>
              <a:rPr lang="ja-JP" altLang="en-US" sz="1600" b="1" u="sng" dirty="0">
                <a:solidFill>
                  <a:srgbClr val="FF0000"/>
                </a:solidFill>
                <a:latin typeface="+mn-ea"/>
              </a:rPr>
              <a:t>「</a:t>
            </a:r>
            <a:r>
              <a:rPr lang="ja-JP" altLang="en-US" sz="1600" b="1" u="sng" dirty="0" smtClean="0">
                <a:solidFill>
                  <a:srgbClr val="FF0000"/>
                </a:solidFill>
                <a:latin typeface="+mn-ea"/>
              </a:rPr>
              <a:t>日本語（かな漢字）」を選択 </a:t>
            </a:r>
            <a:r>
              <a:rPr lang="ja-JP" altLang="en-US" sz="1600" dirty="0" smtClean="0">
                <a:latin typeface="+mn-ea"/>
              </a:rPr>
              <a:t>し</a:t>
            </a:r>
            <a:r>
              <a:rPr lang="ja-JP" altLang="en-US" sz="1600" dirty="0">
                <a:latin typeface="+mn-ea"/>
              </a:rPr>
              <a:t>、「次へ」をクリックします。</a:t>
            </a:r>
            <a:endParaRPr lang="en-US" altLang="ja-JP" sz="1600" dirty="0">
              <a:latin typeface="+mn-ea"/>
            </a:endParaRPr>
          </a:p>
          <a:p>
            <a:pPr marL="185738" lvl="1" indent="-185738">
              <a:buNone/>
            </a:pPr>
            <a:endParaRPr lang="en-US" altLang="ja-JP" sz="1600" dirty="0">
              <a:latin typeface="+mn-ea"/>
            </a:endParaRPr>
          </a:p>
          <a:p>
            <a:pPr marL="185738" lvl="1" indent="-185738"/>
            <a:endParaRPr lang="en-US" altLang="ja-JP" sz="1600" dirty="0" smtClean="0">
              <a:latin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50" y="4437112"/>
            <a:ext cx="4633913" cy="197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51" y="1518178"/>
            <a:ext cx="4633913" cy="241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0319" y="250485"/>
            <a:ext cx="4951462" cy="399577"/>
          </a:xfrm>
        </p:spPr>
        <p:txBody>
          <a:bodyPr>
            <a:noAutofit/>
          </a:bodyPr>
          <a:lstStyle/>
          <a:p>
            <a:r>
              <a:rPr lang="ja-JP" altLang="en-US" sz="3600" dirty="0" smtClean="0">
                <a:latin typeface="+mn-ea"/>
                <a:ea typeface="+mn-ea"/>
              </a:rPr>
              <a:t>（５）</a:t>
            </a:r>
            <a:r>
              <a:rPr lang="ja-JP" altLang="en-US" sz="3600" dirty="0" smtClean="0">
                <a:latin typeface="+mn-ea"/>
              </a:rPr>
              <a:t>初回ログイン１</a:t>
            </a:r>
            <a:r>
              <a:rPr lang="ja-JP" altLang="en-US" sz="3600" dirty="0" smtClean="0">
                <a:latin typeface="+mn-ea"/>
                <a:ea typeface="+mn-ea"/>
              </a:rPr>
              <a:t>　　</a:t>
            </a:r>
            <a:endParaRPr kumimoji="1" lang="ja-JP" altLang="en-US" sz="3600" dirty="0">
              <a:latin typeface="+mn-ea"/>
              <a:ea typeface="+mn-ea"/>
            </a:endParaRPr>
          </a:p>
        </p:txBody>
      </p:sp>
      <p:sp>
        <p:nvSpPr>
          <p:cNvPr id="13" name="角丸四角形 12"/>
          <p:cNvSpPr/>
          <p:nvPr/>
        </p:nvSpPr>
        <p:spPr bwMode="auto">
          <a:xfrm>
            <a:off x="6324600" y="1434936"/>
            <a:ext cx="609600" cy="393969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ctr">
              <a:spcBef>
                <a:spcPct val="0"/>
              </a:spcBef>
              <a:spcAft>
                <a:spcPct val="0"/>
              </a:spcAft>
            </a:pPr>
            <a:endParaRPr lang="ja-JP" altLang="en-US" smtClean="0">
              <a:solidFill>
                <a:srgbClr val="000000"/>
              </a:solidFill>
              <a:latin typeface="ＭＳ Ｐゴシック" charset="-128"/>
              <a:ea typeface="ＭＳ Ｐゴシック" charset="-128"/>
              <a:cs typeface="Arial"/>
            </a:endParaRPr>
          </a:p>
        </p:txBody>
      </p:sp>
      <p:sp>
        <p:nvSpPr>
          <p:cNvPr id="18" name="Line 6"/>
          <p:cNvSpPr>
            <a:spLocks noChangeShapeType="1"/>
          </p:cNvSpPr>
          <p:nvPr/>
        </p:nvSpPr>
        <p:spPr bwMode="auto">
          <a:xfrm flipV="1">
            <a:off x="5486399" y="1828905"/>
            <a:ext cx="838199" cy="161147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  <p:txBody>
          <a:bodyPr vert="horz" wrap="square" lIns="74295" tIns="8890" rIns="74295" bIns="889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ＭＳ Ｐゴシック"/>
              <a:ea typeface="ＭＳ Ｐゴシック"/>
              <a:cs typeface="Arial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3619500" y="3440378"/>
            <a:ext cx="1866900" cy="2286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ctr">
              <a:spcBef>
                <a:spcPct val="0"/>
              </a:spcBef>
              <a:spcAft>
                <a:spcPct val="0"/>
              </a:spcAft>
            </a:pPr>
            <a:endParaRPr lang="ja-JP" altLang="en-US" smtClean="0">
              <a:solidFill>
                <a:srgbClr val="000000"/>
              </a:solidFill>
              <a:latin typeface="ＭＳ Ｐゴシック" charset="-128"/>
              <a:ea typeface="ＭＳ Ｐゴシック" charset="-128"/>
              <a:cs typeface="Arial"/>
            </a:endParaRPr>
          </a:p>
        </p:txBody>
      </p:sp>
      <p:sp>
        <p:nvSpPr>
          <p:cNvPr id="15" name="角丸四角形 14"/>
          <p:cNvSpPr/>
          <p:nvPr/>
        </p:nvSpPr>
        <p:spPr bwMode="auto">
          <a:xfrm>
            <a:off x="3429000" y="5105400"/>
            <a:ext cx="2286000" cy="2286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ctr">
              <a:spcBef>
                <a:spcPct val="0"/>
              </a:spcBef>
              <a:spcAft>
                <a:spcPct val="0"/>
              </a:spcAft>
            </a:pPr>
            <a:endParaRPr lang="ja-JP" altLang="en-US" smtClean="0">
              <a:solidFill>
                <a:srgbClr val="000000"/>
              </a:solidFill>
              <a:latin typeface="ＭＳ Ｐゴシック" charset="-128"/>
              <a:ea typeface="ＭＳ Ｐゴシック" charset="-128"/>
              <a:cs typeface="Arial"/>
            </a:endParaRPr>
          </a:p>
        </p:txBody>
      </p:sp>
      <p:sp>
        <p:nvSpPr>
          <p:cNvPr id="17" name="角丸四角形 16"/>
          <p:cNvSpPr/>
          <p:nvPr/>
        </p:nvSpPr>
        <p:spPr bwMode="auto">
          <a:xfrm>
            <a:off x="6329825" y="4343400"/>
            <a:ext cx="609600" cy="393969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ctr">
              <a:spcBef>
                <a:spcPct val="0"/>
              </a:spcBef>
              <a:spcAft>
                <a:spcPct val="0"/>
              </a:spcAft>
            </a:pPr>
            <a:endParaRPr lang="ja-JP" altLang="en-US" smtClean="0">
              <a:solidFill>
                <a:srgbClr val="000000"/>
              </a:solidFill>
              <a:latin typeface="ＭＳ Ｐゴシック" charset="-128"/>
              <a:ea typeface="ＭＳ Ｐゴシック" charset="-128"/>
              <a:cs typeface="Arial"/>
            </a:endParaRPr>
          </a:p>
        </p:txBody>
      </p:sp>
      <p:sp>
        <p:nvSpPr>
          <p:cNvPr id="19" name="Line 6"/>
          <p:cNvSpPr>
            <a:spLocks noChangeShapeType="1"/>
          </p:cNvSpPr>
          <p:nvPr/>
        </p:nvSpPr>
        <p:spPr bwMode="auto">
          <a:xfrm flipV="1">
            <a:off x="5762282" y="4737369"/>
            <a:ext cx="567543" cy="38382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  <p:txBody>
          <a:bodyPr vert="horz" wrap="square" lIns="74295" tIns="8890" rIns="74295" bIns="8890" numCol="1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ＭＳ Ｐゴシック"/>
              <a:ea typeface="ＭＳ Ｐゴシック"/>
              <a:cs typeface="Arial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397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210318" y="793195"/>
            <a:ext cx="8933681" cy="4351338"/>
          </a:xfrm>
        </p:spPr>
        <p:txBody>
          <a:bodyPr/>
          <a:lstStyle/>
          <a:p>
            <a:pPr marL="185738" lvl="1" indent="-185738"/>
            <a:r>
              <a:rPr lang="ja-JP" altLang="en-US" sz="1600" dirty="0" smtClean="0">
                <a:latin typeface="+mn-ea"/>
              </a:rPr>
              <a:t>「</a:t>
            </a:r>
            <a:r>
              <a:rPr lang="ja-JP" altLang="en-US" sz="1600" dirty="0">
                <a:latin typeface="+mn-ea"/>
              </a:rPr>
              <a:t>プライバシー」画面で、「維持情報サービス」を任意で選択し、「次へ」をクリックします。</a:t>
            </a:r>
            <a:endParaRPr lang="en-US" altLang="ja-JP" sz="1600" dirty="0">
              <a:latin typeface="+mn-ea"/>
            </a:endParaRPr>
          </a:p>
          <a:p>
            <a:pPr marL="185738" lvl="1" indent="-185738"/>
            <a:endParaRPr lang="en-US" altLang="ja-JP" sz="1600" dirty="0">
              <a:latin typeface="+mn-ea"/>
            </a:endParaRPr>
          </a:p>
          <a:p>
            <a:pPr marL="185738" lvl="1" indent="-185738"/>
            <a:endParaRPr lang="en-US" altLang="ja-JP" sz="1600" dirty="0" smtClean="0">
              <a:latin typeface="+mn-ea"/>
            </a:endParaRPr>
          </a:p>
          <a:p>
            <a:pPr marL="185738" lvl="1" indent="-185738"/>
            <a:endParaRPr lang="en-US" altLang="ja-JP" sz="1600" dirty="0">
              <a:latin typeface="+mn-ea"/>
            </a:endParaRPr>
          </a:p>
          <a:p>
            <a:pPr marL="185738" lvl="1" indent="-185738"/>
            <a:endParaRPr lang="en-US" altLang="ja-JP" sz="1600" dirty="0" smtClean="0">
              <a:latin typeface="+mn-ea"/>
            </a:endParaRPr>
          </a:p>
          <a:p>
            <a:pPr marL="185738" lvl="1" indent="-185738"/>
            <a:endParaRPr lang="en-US" altLang="ja-JP" sz="1600" dirty="0">
              <a:latin typeface="+mn-ea"/>
            </a:endParaRPr>
          </a:p>
          <a:p>
            <a:pPr marL="185738" lvl="1" indent="-185738"/>
            <a:endParaRPr lang="en-US" altLang="ja-JP" sz="1600" dirty="0" smtClean="0">
              <a:latin typeface="+mn-ea"/>
            </a:endParaRPr>
          </a:p>
          <a:p>
            <a:pPr marL="185738" lvl="1" indent="-185738"/>
            <a:endParaRPr lang="en-US" altLang="ja-JP" sz="1600" dirty="0">
              <a:latin typeface="+mn-ea"/>
            </a:endParaRPr>
          </a:p>
          <a:p>
            <a:pPr marL="185738" lvl="1" indent="-185738"/>
            <a:endParaRPr lang="en-US" altLang="ja-JP" sz="1600" dirty="0" smtClean="0">
              <a:latin typeface="+mn-ea"/>
            </a:endParaRPr>
          </a:p>
          <a:p>
            <a:pPr marL="185738" lvl="1" indent="-185738"/>
            <a:endParaRPr lang="en-US" altLang="ja-JP" sz="800" dirty="0" smtClean="0">
              <a:latin typeface="+mn-ea"/>
            </a:endParaRPr>
          </a:p>
          <a:p>
            <a:pPr marL="185738" lvl="1" indent="-185738"/>
            <a:endParaRPr lang="en-US" altLang="ja-JP" sz="1600" dirty="0" smtClean="0">
              <a:latin typeface="+mn-ea"/>
            </a:endParaRPr>
          </a:p>
          <a:p>
            <a:pPr marL="185738" lvl="1" indent="-185738"/>
            <a:r>
              <a:rPr lang="ja-JP" altLang="en-US" sz="1600" dirty="0" smtClean="0">
                <a:latin typeface="+mn-ea"/>
              </a:rPr>
              <a:t>「</a:t>
            </a:r>
            <a:r>
              <a:rPr lang="ja-JP" altLang="en-US" sz="1600" dirty="0">
                <a:latin typeface="+mn-ea"/>
              </a:rPr>
              <a:t>オンラインアカウント」画面で</a:t>
            </a:r>
            <a:r>
              <a:rPr lang="ja-JP" altLang="en-US" sz="1600" dirty="0" smtClean="0">
                <a:latin typeface="+mn-ea"/>
              </a:rPr>
              <a:t>、「</a:t>
            </a:r>
            <a:r>
              <a:rPr lang="ja-JP" altLang="en-US" sz="1600" dirty="0">
                <a:latin typeface="+mn-ea"/>
              </a:rPr>
              <a:t>スキップ」をクリックします</a:t>
            </a:r>
            <a:r>
              <a:rPr lang="ja-JP" altLang="en-US" sz="1600" dirty="0" smtClean="0">
                <a:latin typeface="+mn-ea"/>
              </a:rPr>
              <a:t>。</a:t>
            </a:r>
            <a:endParaRPr lang="en-US" altLang="ja-JP" sz="1600" dirty="0" smtClean="0">
              <a:latin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0319" y="250485"/>
            <a:ext cx="4951462" cy="399577"/>
          </a:xfrm>
        </p:spPr>
        <p:txBody>
          <a:bodyPr>
            <a:noAutofit/>
          </a:bodyPr>
          <a:lstStyle/>
          <a:p>
            <a:r>
              <a:rPr lang="ja-JP" altLang="en-US" sz="3600" dirty="0" smtClean="0">
                <a:latin typeface="+mn-ea"/>
                <a:ea typeface="+mn-ea"/>
              </a:rPr>
              <a:t>（５）</a:t>
            </a:r>
            <a:r>
              <a:rPr lang="ja-JP" altLang="en-US" sz="3600" dirty="0" smtClean="0">
                <a:latin typeface="+mn-ea"/>
              </a:rPr>
              <a:t>初回</a:t>
            </a:r>
            <a:r>
              <a:rPr lang="ja-JP" altLang="en-US" sz="3600" dirty="0" smtClean="0">
                <a:latin typeface="+mn-ea"/>
              </a:rPr>
              <a:t>ログイン</a:t>
            </a:r>
            <a:r>
              <a:rPr lang="ja-JP" altLang="en-US" sz="3600" dirty="0">
                <a:latin typeface="+mn-ea"/>
              </a:rPr>
              <a:t>２</a:t>
            </a:r>
            <a:r>
              <a:rPr lang="ja-JP" altLang="en-US" sz="3600" dirty="0" smtClean="0">
                <a:latin typeface="+mn-ea"/>
                <a:ea typeface="+mn-ea"/>
              </a:rPr>
              <a:t>　</a:t>
            </a:r>
            <a:endParaRPr kumimoji="1" lang="ja-JP" altLang="en-US" sz="360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25</a:t>
            </a:fld>
            <a:endParaRPr kumimoji="1" lang="ja-JP" altLang="en-US"/>
          </a:p>
        </p:txBody>
      </p:sp>
      <p:grpSp>
        <p:nvGrpSpPr>
          <p:cNvPr id="14" name="グループ化 13"/>
          <p:cNvGrpSpPr/>
          <p:nvPr/>
        </p:nvGrpSpPr>
        <p:grpSpPr>
          <a:xfrm>
            <a:off x="2267744" y="4112547"/>
            <a:ext cx="4292188" cy="2628821"/>
            <a:chOff x="5198354" y="4097905"/>
            <a:chExt cx="4292188" cy="2628821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175"/>
            <a:stretch/>
          </p:blipFill>
          <p:spPr bwMode="auto">
            <a:xfrm>
              <a:off x="5198354" y="4134951"/>
              <a:ext cx="4248000" cy="259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角丸四角形 19"/>
            <p:cNvSpPr/>
            <p:nvPr/>
          </p:nvSpPr>
          <p:spPr bwMode="auto">
            <a:xfrm>
              <a:off x="8830142" y="4097905"/>
              <a:ext cx="660400" cy="288000"/>
            </a:xfrm>
            <a:prstGeom prst="round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ＭＳ Ｐゴシック" charset="-128"/>
                <a:ea typeface="ＭＳ Ｐゴシック" charset="-128"/>
              </a:endParaRPr>
            </a:p>
          </p:txBody>
        </p:sp>
      </p:grpSp>
      <p:grpSp>
        <p:nvGrpSpPr>
          <p:cNvPr id="22" name="グループ化 21"/>
          <p:cNvGrpSpPr/>
          <p:nvPr/>
        </p:nvGrpSpPr>
        <p:grpSpPr>
          <a:xfrm>
            <a:off x="2267744" y="1097385"/>
            <a:ext cx="4346506" cy="2403623"/>
            <a:chOff x="5198354" y="946158"/>
            <a:chExt cx="4346506" cy="2403623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551"/>
            <a:stretch/>
          </p:blipFill>
          <p:spPr bwMode="auto">
            <a:xfrm>
              <a:off x="5198354" y="988880"/>
              <a:ext cx="4248000" cy="2360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角丸四角形 23"/>
            <p:cNvSpPr/>
            <p:nvPr/>
          </p:nvSpPr>
          <p:spPr bwMode="auto">
            <a:xfrm>
              <a:off x="8884460" y="946158"/>
              <a:ext cx="660400" cy="288000"/>
            </a:xfrm>
            <a:prstGeom prst="round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ＭＳ Ｐゴシック" charset="-128"/>
                <a:ea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369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193" y="4486030"/>
            <a:ext cx="4120025" cy="218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50" y="1306263"/>
            <a:ext cx="4633913" cy="247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23528" y="766321"/>
            <a:ext cx="7886700" cy="4351338"/>
          </a:xfrm>
        </p:spPr>
        <p:txBody>
          <a:bodyPr/>
          <a:lstStyle/>
          <a:p>
            <a:pPr lvl="1"/>
            <a:r>
              <a:rPr lang="ja-JP" altLang="en-US" sz="1600" dirty="0" smtClean="0">
                <a:latin typeface="+mn-ea"/>
              </a:rPr>
              <a:t>「設定が完了しました。」が表示されますので、「</a:t>
            </a:r>
            <a:r>
              <a:rPr lang="en-US" altLang="ja-JP" sz="1600" dirty="0" err="1" smtClean="0">
                <a:latin typeface="+mn-ea"/>
              </a:rPr>
              <a:t>RedHat</a:t>
            </a:r>
            <a:r>
              <a:rPr lang="ja-JP" altLang="en-US" sz="1600" dirty="0" smtClean="0">
                <a:latin typeface="+mn-ea"/>
              </a:rPr>
              <a:t> </a:t>
            </a:r>
            <a:r>
              <a:rPr lang="en-US" altLang="ja-JP" sz="1600" dirty="0" smtClean="0">
                <a:latin typeface="+mn-ea"/>
              </a:rPr>
              <a:t>Enterprise</a:t>
            </a:r>
            <a:r>
              <a:rPr lang="ja-JP" altLang="en-US" sz="1600" dirty="0" smtClean="0">
                <a:latin typeface="+mn-ea"/>
              </a:rPr>
              <a:t> </a:t>
            </a:r>
            <a:r>
              <a:rPr lang="en-US" altLang="ja-JP" sz="1600" dirty="0" smtClean="0">
                <a:latin typeface="+mn-ea"/>
              </a:rPr>
              <a:t>Linux</a:t>
            </a:r>
            <a:r>
              <a:rPr lang="ja-JP" altLang="en-US" sz="1600" dirty="0" smtClean="0">
                <a:latin typeface="+mn-ea"/>
              </a:rPr>
              <a:t> </a:t>
            </a:r>
            <a:r>
              <a:rPr lang="en-US" altLang="ja-JP" sz="1600" dirty="0" smtClean="0">
                <a:latin typeface="+mn-ea"/>
              </a:rPr>
              <a:t>Server</a:t>
            </a:r>
            <a:r>
              <a:rPr lang="ja-JP" altLang="en-US" sz="1600" dirty="0" smtClean="0">
                <a:latin typeface="+mn-ea"/>
              </a:rPr>
              <a:t> を使い始める」をクリックします。</a:t>
            </a:r>
            <a:endParaRPr lang="en-US" altLang="ja-JP" sz="1600" dirty="0" smtClean="0">
              <a:latin typeface="+mn-ea"/>
            </a:endParaRPr>
          </a:p>
          <a:p>
            <a:pPr lvl="1"/>
            <a:endParaRPr lang="en-US" altLang="ja-JP" sz="1600" dirty="0">
              <a:latin typeface="+mn-ea"/>
            </a:endParaRPr>
          </a:p>
          <a:p>
            <a:pPr lvl="1"/>
            <a:endParaRPr lang="en-US" altLang="ja-JP" sz="1600" dirty="0" smtClean="0">
              <a:latin typeface="+mn-ea"/>
            </a:endParaRPr>
          </a:p>
          <a:p>
            <a:pPr lvl="1"/>
            <a:endParaRPr lang="en-US" altLang="ja-JP" sz="1600" dirty="0">
              <a:latin typeface="+mn-ea"/>
            </a:endParaRPr>
          </a:p>
          <a:p>
            <a:pPr lvl="1"/>
            <a:endParaRPr lang="en-US" altLang="ja-JP" sz="1600" dirty="0" smtClean="0">
              <a:latin typeface="+mn-ea"/>
            </a:endParaRPr>
          </a:p>
          <a:p>
            <a:pPr lvl="1"/>
            <a:endParaRPr lang="en-US" altLang="ja-JP" sz="1600" dirty="0">
              <a:latin typeface="+mn-ea"/>
            </a:endParaRPr>
          </a:p>
          <a:p>
            <a:pPr lvl="1"/>
            <a:endParaRPr lang="en-US" altLang="ja-JP" sz="1600" dirty="0" smtClean="0">
              <a:latin typeface="+mn-ea"/>
            </a:endParaRPr>
          </a:p>
          <a:p>
            <a:pPr lvl="1"/>
            <a:endParaRPr lang="en-US" altLang="ja-JP" sz="1600" dirty="0">
              <a:latin typeface="+mn-ea"/>
            </a:endParaRPr>
          </a:p>
          <a:p>
            <a:pPr lvl="1"/>
            <a:endParaRPr lang="en-US" altLang="ja-JP" sz="1600" dirty="0" smtClean="0">
              <a:latin typeface="+mn-ea"/>
            </a:endParaRPr>
          </a:p>
          <a:p>
            <a:pPr lvl="1"/>
            <a:endParaRPr lang="en-US" altLang="ja-JP" sz="1600" dirty="0" smtClean="0">
              <a:latin typeface="+mn-ea"/>
            </a:endParaRPr>
          </a:p>
          <a:p>
            <a:pPr lvl="1"/>
            <a:endParaRPr lang="en-US" altLang="ja-JP" sz="800" dirty="0" smtClean="0">
              <a:latin typeface="+mn-ea"/>
            </a:endParaRPr>
          </a:p>
          <a:p>
            <a:pPr lvl="1"/>
            <a:r>
              <a:rPr lang="ja-JP" altLang="en-US" sz="1600" dirty="0" smtClean="0">
                <a:latin typeface="+mn-ea"/>
              </a:rPr>
              <a:t>「初めて使う方へ」が表示されます。不要であれば「</a:t>
            </a:r>
            <a:r>
              <a:rPr lang="en-US" altLang="ja-JP" sz="1600" dirty="0" smtClean="0">
                <a:latin typeface="+mn-ea"/>
              </a:rPr>
              <a:t>×</a:t>
            </a:r>
            <a:r>
              <a:rPr lang="ja-JP" altLang="en-US" sz="1600" dirty="0" smtClean="0">
                <a:latin typeface="+mn-ea"/>
              </a:rPr>
              <a:t>」をクリックして閉じます。</a:t>
            </a:r>
            <a:endParaRPr lang="en-US" altLang="ja-JP" sz="1600" dirty="0">
              <a:latin typeface="+mn-ea"/>
            </a:endParaRPr>
          </a:p>
          <a:p>
            <a:pPr marL="338137" lvl="1" indent="0">
              <a:buNone/>
            </a:pPr>
            <a:endParaRPr lang="en-US" altLang="ja-JP" sz="1600" dirty="0">
              <a:latin typeface="+mn-ea"/>
            </a:endParaRPr>
          </a:p>
          <a:p>
            <a:pPr lvl="1"/>
            <a:endParaRPr lang="en-US" altLang="ja-JP" sz="1600" dirty="0" smtClean="0">
              <a:latin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5472608" cy="649689"/>
          </a:xfrm>
        </p:spPr>
        <p:txBody>
          <a:bodyPr>
            <a:normAutofit/>
          </a:bodyPr>
          <a:lstStyle/>
          <a:p>
            <a:r>
              <a:rPr lang="ja-JP" altLang="en-US" sz="3600" dirty="0" smtClean="0">
                <a:latin typeface="+mn-ea"/>
                <a:ea typeface="+mn-ea"/>
              </a:rPr>
              <a:t>（５）</a:t>
            </a:r>
            <a:r>
              <a:rPr lang="ja-JP" altLang="en-US" sz="3600" dirty="0" smtClean="0">
                <a:latin typeface="+mn-ea"/>
              </a:rPr>
              <a:t>初回</a:t>
            </a:r>
            <a:r>
              <a:rPr lang="ja-JP" altLang="en-US" sz="3600" dirty="0" smtClean="0">
                <a:latin typeface="+mn-ea"/>
              </a:rPr>
              <a:t>ログイン３</a:t>
            </a:r>
            <a:r>
              <a:rPr lang="ja-JP" altLang="en-US" sz="3600" dirty="0" smtClean="0">
                <a:latin typeface="+mn-ea"/>
                <a:ea typeface="+mn-ea"/>
              </a:rPr>
              <a:t>　　</a:t>
            </a:r>
            <a:endParaRPr kumimoji="1" lang="ja-JP" altLang="en-US" sz="3600" dirty="0">
              <a:latin typeface="+mn-ea"/>
              <a:ea typeface="+mn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3352800" y="3200400"/>
            <a:ext cx="2409482" cy="39820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ctr">
              <a:spcBef>
                <a:spcPct val="0"/>
              </a:spcBef>
              <a:spcAft>
                <a:spcPct val="0"/>
              </a:spcAft>
            </a:pPr>
            <a:endParaRPr lang="ja-JP" altLang="en-US" smtClean="0">
              <a:solidFill>
                <a:srgbClr val="000000"/>
              </a:solidFill>
              <a:latin typeface="ＭＳ Ｐゴシック" charset="-128"/>
              <a:ea typeface="ＭＳ Ｐゴシック" charset="-128"/>
              <a:cs typeface="Arial"/>
            </a:endParaRPr>
          </a:p>
        </p:txBody>
      </p:sp>
      <p:sp>
        <p:nvSpPr>
          <p:cNvPr id="17" name="角丸四角形 16"/>
          <p:cNvSpPr/>
          <p:nvPr/>
        </p:nvSpPr>
        <p:spPr bwMode="auto">
          <a:xfrm>
            <a:off x="6400800" y="4468614"/>
            <a:ext cx="304800" cy="196984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ctr">
              <a:spcBef>
                <a:spcPct val="0"/>
              </a:spcBef>
              <a:spcAft>
                <a:spcPct val="0"/>
              </a:spcAft>
            </a:pPr>
            <a:endParaRPr lang="ja-JP" altLang="en-US" smtClean="0">
              <a:solidFill>
                <a:srgbClr val="000000"/>
              </a:solidFill>
              <a:latin typeface="ＭＳ Ｐゴシック" charset="-128"/>
              <a:ea typeface="ＭＳ Ｐゴシック" charset="-128"/>
              <a:cs typeface="Arial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689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406"/>
            <a:ext cx="9144000" cy="2882176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8834"/>
            <a:ext cx="9144000" cy="3332941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99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793132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5" name="角丸四角形 4"/>
          <p:cNvSpPr/>
          <p:nvPr/>
        </p:nvSpPr>
        <p:spPr bwMode="auto">
          <a:xfrm>
            <a:off x="3635896" y="2348880"/>
            <a:ext cx="1080120" cy="216024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ctr">
              <a:spcBef>
                <a:spcPct val="0"/>
              </a:spcBef>
              <a:spcAft>
                <a:spcPct val="0"/>
              </a:spcAft>
            </a:pPr>
            <a:endParaRPr lang="ja-JP" altLang="en-US" smtClean="0">
              <a:solidFill>
                <a:srgbClr val="000000"/>
              </a:solidFill>
              <a:latin typeface="ＭＳ Ｐゴシック" charset="-128"/>
              <a:ea typeface="ＭＳ Ｐゴシック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474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80"/>
            <a:ext cx="9144000" cy="5827848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4" name="角丸四角形 3"/>
          <p:cNvSpPr/>
          <p:nvPr/>
        </p:nvSpPr>
        <p:spPr bwMode="auto">
          <a:xfrm>
            <a:off x="2195736" y="2924944"/>
            <a:ext cx="3600400" cy="720080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ctr">
              <a:spcBef>
                <a:spcPct val="0"/>
              </a:spcBef>
              <a:spcAft>
                <a:spcPct val="0"/>
              </a:spcAft>
            </a:pPr>
            <a:endParaRPr lang="ja-JP" altLang="en-US" smtClean="0">
              <a:solidFill>
                <a:srgbClr val="000000"/>
              </a:solidFill>
              <a:latin typeface="ＭＳ Ｐゴシック" charset="-128"/>
              <a:ea typeface="ＭＳ Ｐゴシック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03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aphicFrame>
        <p:nvGraphicFramePr>
          <p:cNvPr id="4" name="オブジェクト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5984928"/>
              </p:ext>
            </p:extLst>
          </p:nvPr>
        </p:nvGraphicFramePr>
        <p:xfrm>
          <a:off x="0" y="378198"/>
          <a:ext cx="9144000" cy="6003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Image" r:id="rId4" imgW="20190240" imgH="13257000" progId="Photoshop.Image.16">
                  <p:embed/>
                </p:oleObj>
              </mc:Choice>
              <mc:Fallback>
                <p:oleObj name="Image" r:id="rId4" imgW="20190240" imgH="1325700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378198"/>
                        <a:ext cx="9144000" cy="6003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1746523" y="0"/>
            <a:ext cx="5650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hlinkClick r:id="rId6"/>
              </a:rPr>
              <a:t>https://codeiq.jp/</a:t>
            </a:r>
            <a:endParaRPr kumimoji="1" lang="ja-JP" altLang="en-US" sz="20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280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78"/>
            <a:ext cx="9144000" cy="2882176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093582"/>
            <a:ext cx="5629825" cy="3620982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074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98824" y="263569"/>
            <a:ext cx="4073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err="1" smtClean="0"/>
              <a:t>Emac</a:t>
            </a:r>
            <a:r>
              <a:rPr lang="en-US" altLang="ja-JP" sz="3600" dirty="0" err="1" smtClean="0"/>
              <a:t>s</a:t>
            </a:r>
            <a:r>
              <a:rPr lang="ja-JP" altLang="en-US" sz="3600" dirty="0" smtClean="0"/>
              <a:t>の立ち上げ方</a:t>
            </a:r>
            <a:endParaRPr kumimoji="1" lang="ja-JP" altLang="en-US" sz="36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71176" y="1165418"/>
            <a:ext cx="71252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ja-JP" altLang="en-US" sz="3200" dirty="0" smtClean="0"/>
              <a:t>端末を開く</a:t>
            </a:r>
            <a:r>
              <a:rPr lang="en-US" altLang="ja-JP" sz="3200" dirty="0"/>
              <a:t/>
            </a:r>
            <a:br>
              <a:rPr lang="en-US" altLang="ja-JP" sz="3200" dirty="0"/>
            </a:br>
            <a:r>
              <a:rPr lang="ja-JP" altLang="en-US" sz="3200" dirty="0" smtClean="0"/>
              <a:t>アプリケーション</a:t>
            </a:r>
            <a:r>
              <a:rPr lang="en-US" altLang="ja-JP" sz="3200" dirty="0" smtClean="0"/>
              <a:t>/</a:t>
            </a:r>
            <a:r>
              <a:rPr lang="ja-JP" altLang="en-US" sz="3200" dirty="0" smtClean="0"/>
              <a:t>システムツール</a:t>
            </a:r>
            <a:r>
              <a:rPr lang="en-US" altLang="ja-JP" sz="3200" dirty="0" smtClean="0"/>
              <a:t>/</a:t>
            </a:r>
            <a:r>
              <a:rPr lang="ja-JP" altLang="en-US" sz="3200" dirty="0" smtClean="0"/>
              <a:t>端末</a:t>
            </a:r>
            <a:endParaRPr lang="en-US" altLang="ja-JP" sz="3200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sz="3200" dirty="0" smtClean="0"/>
              <a:t>端末の画面上で下記コマンドを入力</a:t>
            </a:r>
            <a:endParaRPr kumimoji="1"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093582"/>
            <a:ext cx="5629825" cy="362098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110272" y="4865452"/>
            <a:ext cx="234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スペルミスに要注意！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846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91" y="289829"/>
            <a:ext cx="7680803" cy="3131699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151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211847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627532" y="5642393"/>
            <a:ext cx="776025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 smtClean="0"/>
              <a:t>emacs</a:t>
            </a:r>
            <a:r>
              <a:rPr kumimoji="1" lang="ja-JP" altLang="en-US" sz="3200" dirty="0" smtClean="0"/>
              <a:t>を使って</a:t>
            </a:r>
            <a:r>
              <a:rPr kumimoji="1" lang="en-US" altLang="ja-JP" sz="3200" dirty="0" smtClean="0"/>
              <a:t> </a:t>
            </a:r>
            <a:r>
              <a:rPr kumimoji="1" lang="en-US" altLang="ja-JP" sz="3200" dirty="0" err="1" smtClean="0"/>
              <a:t>sum.c</a:t>
            </a:r>
            <a:r>
              <a:rPr kumimoji="1" lang="ja-JP" altLang="en-US" sz="3200" dirty="0" smtClean="0"/>
              <a:t>を入力してみましょう！</a:t>
            </a:r>
            <a:endParaRPr kumimoji="1" lang="ja-JP" altLang="en-US" sz="32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122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494118" y="776942"/>
            <a:ext cx="572464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ja-JP" altLang="en-US" sz="3600" dirty="0" smtClean="0"/>
              <a:t>プログラムを入力し，保存</a:t>
            </a:r>
            <a:r>
              <a:rPr kumimoji="1" lang="en-US" altLang="ja-JP" sz="3600" dirty="0" smtClean="0"/>
              <a:t/>
            </a:r>
            <a:br>
              <a:rPr kumimoji="1" lang="en-US" altLang="ja-JP" sz="3600" dirty="0" smtClean="0"/>
            </a:br>
            <a:endParaRPr kumimoji="1" lang="en-US" altLang="ja-JP" sz="3600" dirty="0" smtClean="0"/>
          </a:p>
          <a:p>
            <a:pPr marL="342900" indent="-342900">
              <a:buFont typeface="+mj-lt"/>
              <a:buAutoNum type="arabicPeriod"/>
            </a:pPr>
            <a:r>
              <a:rPr lang="ja-JP" altLang="en-US" sz="3600" dirty="0" smtClean="0"/>
              <a:t>コンパイル</a:t>
            </a:r>
            <a:r>
              <a:rPr lang="en-US" altLang="ja-JP" sz="3600" dirty="0" smtClean="0"/>
              <a:t> </a:t>
            </a:r>
            <a:r>
              <a:rPr lang="en-US" altLang="ja-JP" sz="3600" dirty="0" err="1" smtClean="0"/>
              <a:t>gcc</a:t>
            </a:r>
            <a:r>
              <a:rPr lang="en-US" altLang="ja-JP" sz="3600" dirty="0" smtClean="0"/>
              <a:t> –Wall </a:t>
            </a:r>
            <a:r>
              <a:rPr lang="en-US" altLang="ja-JP" sz="3600" dirty="0" err="1" smtClean="0"/>
              <a:t>sum.c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endParaRPr lang="en-US" altLang="ja-JP" sz="3600" dirty="0" smtClean="0"/>
          </a:p>
          <a:p>
            <a:pPr marL="342900" indent="-342900">
              <a:buFont typeface="+mj-lt"/>
              <a:buAutoNum type="arabicPeriod"/>
            </a:pPr>
            <a:r>
              <a:rPr lang="ja-JP" altLang="en-US" sz="3600" dirty="0" smtClean="0"/>
              <a:t>プログラムの実行　</a:t>
            </a:r>
            <a:r>
              <a:rPr lang="en-US" altLang="ja-JP" sz="3600" dirty="0" smtClean="0"/>
              <a:t>./</a:t>
            </a:r>
            <a:r>
              <a:rPr lang="en-US" altLang="ja-JP" sz="3600" dirty="0" err="1" smtClean="0"/>
              <a:t>a.out</a:t>
            </a:r>
            <a:endParaRPr kumimoji="1" lang="ja-JP" altLang="en-US" sz="3600" dirty="0"/>
          </a:p>
        </p:txBody>
      </p:sp>
      <p:cxnSp>
        <p:nvCxnSpPr>
          <p:cNvPr id="4" name="直線コネクタ 3"/>
          <p:cNvCxnSpPr/>
          <p:nvPr/>
        </p:nvCxnSpPr>
        <p:spPr>
          <a:xfrm>
            <a:off x="4832400" y="2493818"/>
            <a:ext cx="113065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/>
          <p:cNvSpPr txBox="1"/>
          <p:nvPr/>
        </p:nvSpPr>
        <p:spPr>
          <a:xfrm>
            <a:off x="4027000" y="2540288"/>
            <a:ext cx="3052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デバッグで有用（後ほど説明）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434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5323303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796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624"/>
            <a:ext cx="9144000" cy="369467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607480" y="4377764"/>
            <a:ext cx="5528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初期パスワードは，</a:t>
            </a:r>
            <a:r>
              <a:rPr lang="en-US" altLang="ja-JP" sz="3600" dirty="0" smtClean="0"/>
              <a:t>ID</a:t>
            </a:r>
            <a:r>
              <a:rPr lang="ja-JP" altLang="en-US" sz="3600" dirty="0" smtClean="0"/>
              <a:t>と同じ</a:t>
            </a:r>
            <a:endParaRPr kumimoji="1" lang="ja-JP" altLang="en-US" sz="36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949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429245" y="4968998"/>
            <a:ext cx="3585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パスワードを変更</a:t>
            </a:r>
            <a:endParaRPr kumimoji="1" lang="ja-JP" altLang="en-US" sz="36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47"/>
            <a:ext cx="9144000" cy="4628167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759882" y="5615329"/>
            <a:ext cx="5326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 smtClean="0"/>
              <a:t>自分のプログラムを入れる</a:t>
            </a:r>
            <a:endParaRPr kumimoji="1" lang="ja-JP" altLang="en-US" sz="36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522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78547"/>
            <a:ext cx="9144000" cy="4628167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79512" y="4983940"/>
            <a:ext cx="9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[</a:t>
            </a:r>
            <a:r>
              <a:rPr kumimoji="1" lang="ja-JP" altLang="en-US" sz="3200" dirty="0" smtClean="0"/>
              <a:t>レポート</a:t>
            </a:r>
            <a:r>
              <a:rPr kumimoji="1" lang="en-US" altLang="ja-JP" sz="3200" dirty="0" smtClean="0"/>
              <a:t>]</a:t>
            </a:r>
            <a:r>
              <a:rPr kumimoji="1" lang="ja-JP" altLang="en-US" sz="3200" dirty="0" smtClean="0"/>
              <a:t>をクリックし，印刷（今はしない！）</a:t>
            </a:r>
            <a:endParaRPr kumimoji="1" lang="ja-JP" altLang="en-US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26353" y="5901765"/>
            <a:ext cx="696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プリンタは</a:t>
            </a:r>
            <a:r>
              <a:rPr kumimoji="1" lang="en-US" altLang="ja-JP" dirty="0" smtClean="0"/>
              <a:t>5</a:t>
            </a:r>
            <a:r>
              <a:rPr kumimoji="1" lang="ja-JP" altLang="en-US" dirty="0" smtClean="0"/>
              <a:t>台あり，どのプリンタに接続されているかは本体の左を見る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281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コンテンツ プレースホルダ 2"/>
          <p:cNvSpPr>
            <a:spLocks noGrp="1"/>
          </p:cNvSpPr>
          <p:nvPr>
            <p:ph idx="1"/>
          </p:nvPr>
        </p:nvSpPr>
        <p:spPr>
          <a:xfrm>
            <a:off x="539552" y="836713"/>
            <a:ext cx="8415536" cy="747568"/>
          </a:xfrm>
        </p:spPr>
        <p:txBody>
          <a:bodyPr>
            <a:normAutofit/>
          </a:bodyPr>
          <a:lstStyle/>
          <a:p>
            <a:r>
              <a:rPr lang="ja-JP" altLang="en-US" sz="2200" dirty="0" smtClean="0">
                <a:latin typeface="+mn-ea"/>
              </a:rPr>
              <a:t>大演習室は、島ごとにデフォルトプリンターが異なります。</a:t>
            </a:r>
          </a:p>
          <a:p>
            <a:pPr marL="450850" lvl="1" indent="-265113"/>
            <a:r>
              <a:rPr lang="en-US" altLang="ja-JP" sz="1800" dirty="0" smtClean="0">
                <a:latin typeface="+mn-ea"/>
              </a:rPr>
              <a:t>X-Terminal</a:t>
            </a:r>
            <a:r>
              <a:rPr lang="ja-JP" altLang="en-US" sz="1800" dirty="0" smtClean="0">
                <a:latin typeface="+mn-ea"/>
              </a:rPr>
              <a:t>環境、</a:t>
            </a:r>
            <a:r>
              <a:rPr lang="en-US" altLang="ja-JP" sz="1800" dirty="0" smtClean="0">
                <a:latin typeface="+mn-ea"/>
              </a:rPr>
              <a:t>Windows</a:t>
            </a:r>
            <a:r>
              <a:rPr lang="ja-JP" altLang="en-US" sz="1800" dirty="0" smtClean="0">
                <a:latin typeface="+mn-ea"/>
              </a:rPr>
              <a:t>環境ともに、出力先は以下の様になっています。</a:t>
            </a:r>
            <a:endParaRPr lang="en-US" altLang="ja-JP" sz="1800" dirty="0" smtClean="0">
              <a:latin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3528" y="160065"/>
            <a:ext cx="4231382" cy="676647"/>
          </a:xfrm>
        </p:spPr>
        <p:txBody>
          <a:bodyPr>
            <a:normAutofit/>
          </a:bodyPr>
          <a:lstStyle/>
          <a:p>
            <a:r>
              <a:rPr lang="ja-JP" altLang="en-US" sz="3600" u="sng" dirty="0" smtClean="0">
                <a:latin typeface="+mn-ea"/>
                <a:ea typeface="+mn-ea"/>
              </a:rPr>
              <a:t>プリンターの割当</a:t>
            </a:r>
            <a:endParaRPr kumimoji="1" lang="ja-JP" altLang="en-US" sz="3600" u="sng" dirty="0">
              <a:latin typeface="+mn-ea"/>
              <a:ea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84280"/>
            <a:ext cx="7752112" cy="4963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816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40674"/>
              </p:ext>
            </p:extLst>
          </p:nvPr>
        </p:nvGraphicFramePr>
        <p:xfrm>
          <a:off x="355600" y="332656"/>
          <a:ext cx="8432800" cy="608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8" name="Image" r:id="rId4" imgW="16863480" imgH="12164760" progId="Photoshop.Image.16">
                  <p:embed/>
                </p:oleObj>
              </mc:Choice>
              <mc:Fallback>
                <p:oleObj name="Image" r:id="rId4" imgW="16863480" imgH="1216476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332656"/>
                        <a:ext cx="8432800" cy="608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テキスト ボックス 7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リクルートコミュニケーションズ</a:t>
            </a:r>
            <a:r>
              <a:rPr lang="en-US" altLang="ja-JP" sz="1400" dirty="0"/>
              <a:t>: </a:t>
            </a:r>
            <a:r>
              <a:rPr lang="ja-JP" altLang="en-US" sz="1400" dirty="0"/>
              <a:t>過去の出題と回答例（中途採用）</a:t>
            </a:r>
            <a:r>
              <a:rPr lang="en-US" altLang="ja-JP" sz="1400" dirty="0">
                <a:hlinkClick r:id="rId6"/>
              </a:rPr>
              <a:t>https://www.rco.recruit.co.jp/career/engineer/entry/pastexam</a:t>
            </a:r>
            <a:endParaRPr kumimoji="1" lang="ja-JP" altLang="en-US" sz="14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283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333"/>
            <a:ext cx="9144000" cy="5715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39396" y="109637"/>
            <a:ext cx="1863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u="sng" dirty="0" smtClean="0"/>
              <a:t>デバッグ</a:t>
            </a:r>
            <a:endParaRPr kumimoji="1" lang="ja-JP" altLang="en-US" sz="3600" u="sng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456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00"/>
            <a:ext cx="9144000" cy="4031888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736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6219"/>
            <a:ext cx="9144000" cy="517865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85867" y="170379"/>
            <a:ext cx="3841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u="sng" dirty="0" smtClean="0"/>
              <a:t>注意事項</a:t>
            </a:r>
            <a:r>
              <a:rPr lang="ja-JP" altLang="en-US" sz="3600" u="sng" dirty="0" smtClean="0"/>
              <a:t>（</a:t>
            </a:r>
            <a:r>
              <a:rPr kumimoji="1" lang="ja-JP" altLang="en-US" sz="3600" u="sng" dirty="0" smtClean="0"/>
              <a:t>その他）</a:t>
            </a:r>
            <a:endParaRPr kumimoji="1" lang="ja-JP" altLang="en-US" sz="3600" u="sng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18188" y="898387"/>
            <a:ext cx="58368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プログラムは仕様を満たすこと！</a:t>
            </a:r>
            <a:endParaRPr kumimoji="1" lang="ja-JP" altLang="en-US" sz="32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510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85867" y="170379"/>
            <a:ext cx="3841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u="sng" dirty="0" smtClean="0"/>
              <a:t>注意事項</a:t>
            </a:r>
            <a:r>
              <a:rPr lang="ja-JP" altLang="en-US" sz="3600" u="sng" dirty="0" smtClean="0"/>
              <a:t>（</a:t>
            </a:r>
            <a:r>
              <a:rPr kumimoji="1" lang="ja-JP" altLang="en-US" sz="3600" u="sng" dirty="0" smtClean="0"/>
              <a:t>その他）</a:t>
            </a:r>
            <a:endParaRPr kumimoji="1" lang="ja-JP" altLang="en-US" sz="3600" u="sng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19" y="1545882"/>
            <a:ext cx="8146930" cy="544529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991262" y="868622"/>
            <a:ext cx="23503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ヒントの活用</a:t>
            </a:r>
            <a:endParaRPr kumimoji="1" lang="ja-JP" altLang="en-US" sz="32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385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85867" y="170379"/>
            <a:ext cx="3841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u="sng" dirty="0" smtClean="0"/>
              <a:t>注意事項</a:t>
            </a:r>
            <a:r>
              <a:rPr lang="ja-JP" altLang="en-US" sz="3600" u="sng" dirty="0" smtClean="0"/>
              <a:t>（</a:t>
            </a:r>
            <a:r>
              <a:rPr kumimoji="1" lang="ja-JP" altLang="en-US" sz="3600" u="sng" dirty="0" smtClean="0"/>
              <a:t>その他）</a:t>
            </a:r>
            <a:endParaRPr kumimoji="1" lang="ja-JP" altLang="en-US" sz="3600" u="sng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37728" y="1068769"/>
            <a:ext cx="45801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コピペはやめてください！</a:t>
            </a:r>
            <a:endParaRPr kumimoji="1" lang="ja-JP" altLang="en-US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37728" y="1784132"/>
            <a:ext cx="68307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インターネット上の情報を信用しない！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書籍の方が信頼できる</a:t>
            </a:r>
            <a:endParaRPr kumimoji="1" lang="ja-JP" altLang="en-US" sz="3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37728" y="3051771"/>
            <a:ext cx="60452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レポートには表紙を付けてください</a:t>
            </a:r>
            <a:endParaRPr kumimoji="1" lang="ja-JP" altLang="en-US" sz="32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97" y="4345648"/>
            <a:ext cx="7082973" cy="2328750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786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85867" y="170379"/>
            <a:ext cx="3841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u="sng" dirty="0" smtClean="0"/>
              <a:t>注意事項</a:t>
            </a:r>
            <a:r>
              <a:rPr lang="ja-JP" altLang="en-US" sz="3600" u="sng" dirty="0" smtClean="0"/>
              <a:t>（</a:t>
            </a:r>
            <a:r>
              <a:rPr kumimoji="1" lang="ja-JP" altLang="en-US" sz="3600" u="sng" dirty="0" smtClean="0"/>
              <a:t>その他）</a:t>
            </a:r>
            <a:endParaRPr kumimoji="1" lang="ja-JP" altLang="en-US" sz="3600" u="sng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44" y="958436"/>
            <a:ext cx="8596096" cy="5273653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948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85867" y="170379"/>
            <a:ext cx="3841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u="sng" dirty="0" smtClean="0"/>
              <a:t>注意事項</a:t>
            </a:r>
            <a:r>
              <a:rPr lang="ja-JP" altLang="en-US" sz="3600" u="sng" dirty="0" smtClean="0"/>
              <a:t>（</a:t>
            </a:r>
            <a:r>
              <a:rPr kumimoji="1" lang="ja-JP" altLang="en-US" sz="3600" u="sng" dirty="0" smtClean="0"/>
              <a:t>その他）</a:t>
            </a:r>
            <a:endParaRPr kumimoji="1" lang="ja-JP" altLang="en-US" sz="3600" u="sng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19538" y="1115248"/>
            <a:ext cx="595387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余裕を持ってテストを通しておく！</a:t>
            </a:r>
            <a:endParaRPr kumimoji="1"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9500"/>
            <a:ext cx="9144000" cy="215597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19538" y="5235470"/>
            <a:ext cx="79277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レポートに書き込みをしても</a:t>
            </a:r>
            <a:r>
              <a:rPr lang="en-US" altLang="ja-JP" sz="3200" dirty="0" smtClean="0"/>
              <a:t>OK. </a:t>
            </a:r>
          </a:p>
          <a:p>
            <a:r>
              <a:rPr lang="ja-JP" altLang="en-US" sz="3200" dirty="0" smtClean="0"/>
              <a:t>面接がスムーズに進むように準備．</a:t>
            </a:r>
            <a:endParaRPr kumimoji="1" lang="ja-JP" altLang="en-US" sz="320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632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85867" y="170379"/>
            <a:ext cx="3841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u="sng" dirty="0" smtClean="0"/>
              <a:t>注意事項</a:t>
            </a:r>
            <a:r>
              <a:rPr lang="ja-JP" altLang="en-US" sz="3600" u="sng" dirty="0" smtClean="0"/>
              <a:t>（</a:t>
            </a:r>
            <a:r>
              <a:rPr kumimoji="1" lang="ja-JP" altLang="en-US" sz="3600" u="sng" dirty="0" smtClean="0"/>
              <a:t>その他）</a:t>
            </a:r>
            <a:endParaRPr kumimoji="1" lang="ja-JP" altLang="en-US" sz="3600" u="sng" dirty="0"/>
          </a:p>
        </p:txBody>
      </p:sp>
      <p:sp>
        <p:nvSpPr>
          <p:cNvPr id="4" name="正方形/長方形 3"/>
          <p:cNvSpPr/>
          <p:nvPr/>
        </p:nvSpPr>
        <p:spPr>
          <a:xfrm>
            <a:off x="1944194" y="2742149"/>
            <a:ext cx="5142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ja-JP" altLang="en-US" sz="3600" dirty="0">
                <a:solidFill>
                  <a:prstClr val="black"/>
                </a:solidFill>
              </a:rPr>
              <a:t>講義室で早めの待機を！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2657430" y="1540694"/>
            <a:ext cx="37156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ja-JP" altLang="en-US" sz="3600" dirty="0" smtClean="0">
                <a:solidFill>
                  <a:prstClr val="black"/>
                </a:solidFill>
              </a:rPr>
              <a:t>面接は順番に行う</a:t>
            </a:r>
            <a:endParaRPr lang="ja-JP" altLang="en-US" sz="3600" dirty="0">
              <a:solidFill>
                <a:prstClr val="black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853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t="7160" r="16925" b="32864"/>
          <a:stretch/>
        </p:blipFill>
        <p:spPr>
          <a:xfrm>
            <a:off x="196676" y="476672"/>
            <a:ext cx="8806921" cy="4931876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746523" y="0"/>
            <a:ext cx="565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u="sng" dirty="0" smtClean="0">
                <a:solidFill>
                  <a:srgbClr val="0563C1"/>
                </a:solidFill>
              </a:rPr>
              <a:t>https</a:t>
            </a:r>
            <a:r>
              <a:rPr lang="en-US" altLang="ja-JP" u="sng" dirty="0">
                <a:solidFill>
                  <a:srgbClr val="0563C1"/>
                </a:solidFill>
              </a:rPr>
              <a:t>://icpc.iisf.or.jp/acm-icpc/</a:t>
            </a:r>
            <a:endParaRPr kumimoji="1" lang="ja-JP" altLang="en-US" u="sng" dirty="0">
              <a:solidFill>
                <a:srgbClr val="0563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55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/>
          <p:cNvSpPr txBox="1"/>
          <p:nvPr/>
        </p:nvSpPr>
        <p:spPr>
          <a:xfrm>
            <a:off x="1746523" y="0"/>
            <a:ext cx="565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u="sng" dirty="0" smtClean="0">
                <a:solidFill>
                  <a:srgbClr val="0563C1"/>
                </a:solidFill>
              </a:rPr>
              <a:t>http</a:t>
            </a:r>
            <a:r>
              <a:rPr lang="en-US" altLang="ja-JP" u="sng" dirty="0">
                <a:solidFill>
                  <a:srgbClr val="0563C1"/>
                </a:solidFill>
              </a:rPr>
              <a:t>://judge.u-aizu.ac.jp/onlinejudge/</a:t>
            </a:r>
            <a:endParaRPr kumimoji="1" lang="ja-JP" altLang="en-US" u="sng" dirty="0">
              <a:solidFill>
                <a:srgbClr val="0563C1"/>
              </a:solidFill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7160" r="17713" b="17240"/>
          <a:stretch/>
        </p:blipFill>
        <p:spPr>
          <a:xfrm>
            <a:off x="251520" y="341674"/>
            <a:ext cx="8119814" cy="601467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7160" r="18500" b="29841"/>
          <a:stretch/>
        </p:blipFill>
        <p:spPr>
          <a:xfrm>
            <a:off x="3635896" y="3068960"/>
            <a:ext cx="5144613" cy="32153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356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プログラミングを学ぶ利点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モノづくりに必要なスキル・経験が詰まっている</a:t>
            </a:r>
            <a:endParaRPr lang="en-US" altLang="ja-JP" dirty="0"/>
          </a:p>
          <a:p>
            <a:pPr lvl="1"/>
            <a:r>
              <a:rPr lang="ja-JP" altLang="en-US" dirty="0"/>
              <a:t>計画力</a:t>
            </a:r>
            <a:r>
              <a:rPr lang="en-US" altLang="ja-JP" dirty="0"/>
              <a:t>: </a:t>
            </a:r>
            <a:r>
              <a:rPr lang="ja-JP" altLang="en-US" dirty="0"/>
              <a:t>ゴールに向けてタスクを分解し構成する</a:t>
            </a:r>
            <a:endParaRPr lang="en-US" altLang="ja-JP" dirty="0"/>
          </a:p>
          <a:p>
            <a:pPr lvl="1"/>
            <a:r>
              <a:rPr lang="ja-JP" altLang="en-US" dirty="0"/>
              <a:t>調査力</a:t>
            </a:r>
            <a:r>
              <a:rPr lang="en-US" altLang="ja-JP" dirty="0"/>
              <a:t>: </a:t>
            </a:r>
            <a:r>
              <a:rPr lang="ja-JP" altLang="en-US" dirty="0"/>
              <a:t>不足している知識を本やウェブで自習する</a:t>
            </a:r>
            <a:endParaRPr lang="en-US" altLang="ja-JP" dirty="0"/>
          </a:p>
          <a:p>
            <a:pPr lvl="1"/>
            <a:r>
              <a:rPr lang="ja-JP" altLang="en-US" dirty="0"/>
              <a:t>解決力</a:t>
            </a:r>
            <a:r>
              <a:rPr lang="en-US" altLang="ja-JP" dirty="0"/>
              <a:t>: </a:t>
            </a:r>
            <a:r>
              <a:rPr lang="ja-JP" altLang="en-US" dirty="0"/>
              <a:t>動かないプログラムの原因を特定し修正する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コンピュータを上手に活用できる人間になれる</a:t>
            </a:r>
            <a:endParaRPr lang="en-US" altLang="ja-JP" dirty="0"/>
          </a:p>
          <a:p>
            <a:pPr lvl="1"/>
            <a:r>
              <a:rPr lang="ja-JP" altLang="en-US" dirty="0"/>
              <a:t>例えば，ビッグデータから知識を発見する</a:t>
            </a:r>
            <a:endParaRPr lang="en-US" altLang="ja-JP" dirty="0"/>
          </a:p>
          <a:p>
            <a:pPr lvl="1"/>
            <a:r>
              <a:rPr lang="ja-JP" altLang="en-US" dirty="0"/>
              <a:t>今後は人間とコンピュータの仕事の棲み分けが進む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プログラミングをきっかけに社会とつながる</a:t>
            </a:r>
            <a:endParaRPr lang="en-US" altLang="ja-JP" dirty="0"/>
          </a:p>
          <a:p>
            <a:pPr lvl="1"/>
            <a:r>
              <a:rPr lang="ja-JP" altLang="en-US" dirty="0"/>
              <a:t>アルバイト，オープンソース開発</a:t>
            </a:r>
            <a:endParaRPr lang="en-US" altLang="ja-JP" dirty="0"/>
          </a:p>
          <a:p>
            <a:pPr lvl="1"/>
            <a:r>
              <a:rPr lang="ja-JP" altLang="en-US" dirty="0"/>
              <a:t>プログラミングコンテスト，ハッカソン</a:t>
            </a:r>
            <a:endParaRPr lang="en-US" altLang="ja-JP" dirty="0"/>
          </a:p>
          <a:p>
            <a:pPr lvl="1"/>
            <a:r>
              <a:rPr lang="ja-JP" altLang="en-US" dirty="0"/>
              <a:t>日本では優秀な人材が不足している</a:t>
            </a:r>
            <a:endParaRPr lang="en-US" altLang="ja-JP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500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</a:t>
            </a:r>
            <a:r>
              <a:rPr kumimoji="1" lang="ja-JP" altLang="en-US" dirty="0"/>
              <a:t>言語を学ぶ利点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プログラミング</a:t>
            </a:r>
            <a:r>
              <a:rPr kumimoji="1" lang="ja-JP" altLang="en-US" dirty="0"/>
              <a:t>言語における「最大公約数」</a:t>
            </a:r>
            <a:endParaRPr kumimoji="1" lang="en-US" altLang="ja-JP" dirty="0"/>
          </a:p>
          <a:p>
            <a:pPr lvl="1"/>
            <a:r>
              <a:rPr lang="ja-JP" altLang="en-US" dirty="0"/>
              <a:t>後継の言語</a:t>
            </a:r>
            <a:r>
              <a:rPr kumimoji="1" lang="en-US" altLang="ja-JP" dirty="0"/>
              <a:t>: C++, C#, Objective-C, D</a:t>
            </a:r>
            <a:r>
              <a:rPr kumimoji="1" lang="ja-JP" altLang="en-US" dirty="0"/>
              <a:t>言語</a:t>
            </a:r>
            <a:r>
              <a:rPr kumimoji="1" lang="en-US" altLang="ja-JP" dirty="0"/>
              <a:t>, …</a:t>
            </a:r>
          </a:p>
          <a:p>
            <a:pPr lvl="1"/>
            <a:r>
              <a:rPr lang="ja-JP" altLang="en-US" dirty="0"/>
              <a:t>文法が近い</a:t>
            </a:r>
            <a:r>
              <a:rPr kumimoji="1" lang="ja-JP" altLang="en-US" dirty="0"/>
              <a:t>言語</a:t>
            </a:r>
            <a:r>
              <a:rPr kumimoji="1" lang="en-US" altLang="ja-JP" dirty="0"/>
              <a:t>: Java, JavaScript, PHP, …</a:t>
            </a:r>
          </a:p>
          <a:p>
            <a:pPr lvl="1"/>
            <a:r>
              <a:rPr lang="en-US" altLang="ja-JP" dirty="0"/>
              <a:t>C</a:t>
            </a:r>
            <a:r>
              <a:rPr lang="ja-JP" altLang="en-US" dirty="0"/>
              <a:t>言語を制するものは他の言語も制す</a:t>
            </a:r>
            <a:endParaRPr lang="en-US" altLang="ja-JP" dirty="0"/>
          </a:p>
          <a:p>
            <a:pPr lvl="1"/>
            <a:r>
              <a:rPr lang="ja-JP" altLang="en-US" dirty="0"/>
              <a:t>誰でも知っている言語 → 各種試験に出る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kumimoji="1" lang="ja-JP" altLang="en-US" dirty="0"/>
              <a:t>ハードウェアに近い</a:t>
            </a:r>
            <a:endParaRPr kumimoji="1" lang="en-US" altLang="ja-JP" dirty="0"/>
          </a:p>
          <a:p>
            <a:pPr lvl="1"/>
            <a:r>
              <a:rPr lang="en-US" altLang="ja-JP" dirty="0"/>
              <a:t>CPU</a:t>
            </a:r>
            <a:r>
              <a:rPr lang="ja-JP" altLang="en-US" dirty="0"/>
              <a:t>や</a:t>
            </a:r>
            <a:r>
              <a:rPr lang="en-US" altLang="ja-JP" dirty="0"/>
              <a:t>GPU</a:t>
            </a:r>
            <a:r>
              <a:rPr lang="ja-JP" altLang="en-US" dirty="0" err="1"/>
              <a:t>，</a:t>
            </a:r>
            <a:r>
              <a:rPr lang="ja-JP" altLang="en-US" dirty="0"/>
              <a:t>メモリを自由に制御できる</a:t>
            </a:r>
            <a:endParaRPr lang="en-US" altLang="ja-JP" dirty="0"/>
          </a:p>
          <a:p>
            <a:pPr lvl="1"/>
            <a:r>
              <a:rPr lang="ja-JP" altLang="en-US" dirty="0"/>
              <a:t>家電や医療用機器の制御によく使われる</a:t>
            </a:r>
            <a:endParaRPr lang="en-US" altLang="ja-JP" dirty="0"/>
          </a:p>
          <a:p>
            <a:pPr lvl="1"/>
            <a:r>
              <a:rPr lang="ja-JP" altLang="en-US" dirty="0"/>
              <a:t>コンピュータの仕組みを勉強するのに最適</a:t>
            </a:r>
            <a:endParaRPr lang="en-US" altLang="ja-JP" dirty="0"/>
          </a:p>
          <a:p>
            <a:pPr lvl="1"/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134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3528" y="1709739"/>
            <a:ext cx="8496944" cy="2852737"/>
          </a:xfrm>
        </p:spPr>
        <p:txBody>
          <a:bodyPr>
            <a:normAutofit/>
          </a:bodyPr>
          <a:lstStyle/>
          <a:p>
            <a:r>
              <a:rPr kumimoji="1" lang="ja-JP" altLang="en-US" sz="5400" dirty="0" smtClean="0"/>
              <a:t>演習・面接・試験について</a:t>
            </a:r>
            <a:endParaRPr kumimoji="1" lang="ja-JP" altLang="en-US" sz="540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CA290-8AD3-4C52-9425-57F5C822315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001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シンプル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4178</TotalTime>
  <Words>1624</Words>
  <Application>Microsoft Office PowerPoint</Application>
  <PresentationFormat>画面に合わせる (4:3)</PresentationFormat>
  <Paragraphs>335</Paragraphs>
  <Slides>47</Slides>
  <Notes>7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47</vt:i4>
      </vt:variant>
    </vt:vector>
  </HeadingPairs>
  <TitlesOfParts>
    <vt:vector size="55" baseType="lpstr">
      <vt:lpstr>ＭＳ Ｐゴシック</vt:lpstr>
      <vt:lpstr>メイリオ</vt:lpstr>
      <vt:lpstr>Arial</vt:lpstr>
      <vt:lpstr>Calibri</vt:lpstr>
      <vt:lpstr>Cambria Math</vt:lpstr>
      <vt:lpstr>Segoe UI</vt:lpstr>
      <vt:lpstr>Office テーマ</vt:lpstr>
      <vt:lpstr>Image</vt:lpstr>
      <vt:lpstr>プログラミング演習A (2018年, 3セメ)</vt:lpstr>
      <vt:lpstr>この演習で目指すこと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プログラミングを学ぶ利点</vt:lpstr>
      <vt:lpstr>C言語を学ぶ利点</vt:lpstr>
      <vt:lpstr>演習・面接・試験について</vt:lpstr>
      <vt:lpstr>PowerPoint プレゼンテーション</vt:lpstr>
      <vt:lpstr>演習（各課題の第1, 3週）</vt:lpstr>
      <vt:lpstr>レポート（各課題の第2, 4週）</vt:lpstr>
      <vt:lpstr>レポートの構成</vt:lpstr>
      <vt:lpstr>面接（各課題の第2, 4週）</vt:lpstr>
      <vt:lpstr>評価</vt:lpstr>
      <vt:lpstr>各課題 (満点100) の配点</vt:lpstr>
      <vt:lpstr>レポートのコピペは厳罰！</vt:lpstr>
      <vt:lpstr>講義資料</vt:lpstr>
      <vt:lpstr>質問等</vt:lpstr>
      <vt:lpstr>計算機環境について</vt:lpstr>
      <vt:lpstr>演習室使用上の注意</vt:lpstr>
      <vt:lpstr>計算機システム利用上の注意</vt:lpstr>
      <vt:lpstr>PowerPoint プレゼンテーション</vt:lpstr>
      <vt:lpstr>（５）初回ログイン１　　</vt:lpstr>
      <vt:lpstr>（５）初回ログイン２　</vt:lpstr>
      <vt:lpstr>（５）初回ログイン３　　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プリンターの割当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Naoaki Okazaki</dc:creator>
  <cp:lastModifiedBy>a-satou-2</cp:lastModifiedBy>
  <cp:revision>105</cp:revision>
  <cp:lastPrinted>2018-03-14T08:11:34Z</cp:lastPrinted>
  <dcterms:created xsi:type="dcterms:W3CDTF">2016-04-07T12:30:20Z</dcterms:created>
  <dcterms:modified xsi:type="dcterms:W3CDTF">2018-04-05T07:10:10Z</dcterms:modified>
</cp:coreProperties>
</file>